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9" r:id="rId14"/>
    <p:sldId id="268" r:id="rId15"/>
    <p:sldId id="269" r:id="rId16"/>
    <p:sldId id="288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7" r:id="rId32"/>
    <p:sldId id="285" r:id="rId33"/>
    <p:sldId id="286" r:id="rId34"/>
  </p:sldIdLst>
  <p:sldSz cx="9144000" cy="5143500" type="screen16x9"/>
  <p:notesSz cx="6858000" cy="9144000"/>
  <p:embeddedFontLst>
    <p:embeddedFont>
      <p:font typeface="Montserrat" charset="-52"/>
      <p:regular r:id="rId36"/>
      <p:bold r:id="rId37"/>
      <p:italic r:id="rId38"/>
      <p:boldItalic r:id="rId39"/>
    </p:embeddedFont>
    <p:embeddedFont>
      <p:font typeface="Roboto" charset="0"/>
      <p:regular r:id="rId40"/>
      <p:bold r:id="rId41"/>
      <p:italic r:id="rId42"/>
      <p:boldItalic r:id="rId43"/>
    </p:embeddedFont>
    <p:embeddedFont>
      <p:font typeface="Roboto Medium" charset="0"/>
      <p:regular r:id="rId44"/>
      <p:bold r:id="rId45"/>
      <p:italic r:id="rId46"/>
      <p:boldItalic r:id="rId47"/>
    </p:embeddedFont>
    <p:embeddedFont>
      <p:font typeface="Roboto Black" charset="0"/>
      <p:bold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053" userDrawn="1">
          <p15:clr>
            <a:srgbClr val="A4A3A4"/>
          </p15:clr>
        </p15:guide>
        <p15:guide id="2" pos="27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exander Pavolotsky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526" autoAdjust="0"/>
  </p:normalViewPr>
  <p:slideViewPr>
    <p:cSldViewPr snapToGrid="0">
      <p:cViewPr varScale="1">
        <p:scale>
          <a:sx n="50" d="100"/>
          <a:sy n="50" d="100"/>
        </p:scale>
        <p:origin x="-82" y="-931"/>
      </p:cViewPr>
      <p:guideLst>
        <p:guide orient="horz" pos="1053"/>
        <p:guide pos="2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445324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b7333ed21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b7333ed21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12bd657a4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12bd657a4d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12bd657a4d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12bd657a4d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129f2b05dc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129f2b05dc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12bd657a4d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12bd657a4d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129f2b05dc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129f2b05dc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12bd657a4d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12bd657a4d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1290d5ca1c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1290d5ca1c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129f2b05d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129f2b05d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129f2b05d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129f2b05d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129f2b05dc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129f2b05dc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0f95e890cc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0f95e890cc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129f2b05d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129f2b05dc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129f2b05dc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129f2b05dc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12bd657a4d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12bd657a4d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1290d5ca1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1290d5ca1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коболативный фильтр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12bd657a4d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12bd657a4d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коболативный фильтр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12bd657a4d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112bd657a4d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коболативный фильтр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290d5ca1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1290d5ca1c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12bd657a4d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12bd657a4d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112bd657a4d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112bd657a4d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0f95e890c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0f95e890c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154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0f95e890cc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0f95e890cc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10f95e890c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10f95e890c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0f95e890cc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10f95e890cc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1290d5ca1c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1290d5ca1c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1290d5ca1c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1290d5ca1c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129f2b05dc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129f2b05dc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0f95e890cc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0f95e890cc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1290d5ca1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1290d5ca1c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12bd657a4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12bd657a4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D3092"/>
              </a:buClr>
              <a:buSzPts val="2800"/>
              <a:buFont typeface="Roboto"/>
              <a:buNone/>
              <a:defRPr b="1">
                <a:solidFill>
                  <a:srgbClr val="2D309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Char char="●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○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■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○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■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○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Roboto"/>
              <a:buChar char="■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wav"/><Relationship Id="rId7" Type="http://schemas.openxmlformats.org/officeDocument/2006/relationships/image" Target="../media/image1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audio" Target="../media/media3.wav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wav"/><Relationship Id="rId7" Type="http://schemas.openxmlformats.org/officeDocument/2006/relationships/image" Target="../media/image1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audio" Target="../media/media3.wav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hyperlink" Target="&#1048;&#1085;&#1090;&#1077;&#1088;&#1074;&#1100;&#1102;%20&#1089;%20&#1052;&#1101;&#1088;&#1080;%20&#1043;&#1091;%20&#1073;&#1077;&#1079;%20&#1084;&#1091;&#1079;&#1099;&#1082;&#1080;.m4v" TargetMode="Externa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hyperlink" Target="&#1042;&#1080;&#1076;&#1077;&#1086;&#1088;&#1077;&#1092;&#1083;&#1077;&#1082;&#1089;&#1080;&#1103;.mp4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09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6605550" y="287512"/>
            <a:ext cx="2538437" cy="2509592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1329900" y="1981500"/>
            <a:ext cx="6484200" cy="1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Цифровое искусство: музыка и IT</a:t>
            </a:r>
            <a:endParaRPr sz="4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873300"/>
            <a:ext cx="1627063" cy="228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17500"/>
            <a:ext cx="9144000" cy="5460998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2"/>
          <p:cNvSpPr/>
          <p:nvPr/>
        </p:nvSpPr>
        <p:spPr>
          <a:xfrm>
            <a:off x="0" y="2347500"/>
            <a:ext cx="9180050" cy="1689050"/>
          </a:xfrm>
          <a:custGeom>
            <a:avLst/>
            <a:gdLst/>
            <a:ahLst/>
            <a:cxnLst/>
            <a:rect l="l" t="t" r="r" b="b"/>
            <a:pathLst>
              <a:path w="367202" h="67562" extrusionOk="0">
                <a:moveTo>
                  <a:pt x="0" y="51912"/>
                </a:moveTo>
                <a:lnTo>
                  <a:pt x="76341" y="51912"/>
                </a:lnTo>
                <a:lnTo>
                  <a:pt x="76341" y="57638"/>
                </a:lnTo>
                <a:lnTo>
                  <a:pt x="129780" y="57256"/>
                </a:lnTo>
                <a:lnTo>
                  <a:pt x="130162" y="20612"/>
                </a:lnTo>
                <a:lnTo>
                  <a:pt x="182074" y="20612"/>
                </a:lnTo>
                <a:lnTo>
                  <a:pt x="182074" y="37407"/>
                </a:lnTo>
                <a:lnTo>
                  <a:pt x="235895" y="37407"/>
                </a:lnTo>
                <a:lnTo>
                  <a:pt x="235895" y="67562"/>
                </a:lnTo>
                <a:lnTo>
                  <a:pt x="290097" y="67562"/>
                </a:lnTo>
                <a:lnTo>
                  <a:pt x="290479" y="0"/>
                </a:lnTo>
                <a:lnTo>
                  <a:pt x="367202" y="382"/>
                </a:lnTo>
              </a:path>
            </a:pathLst>
          </a:custGeom>
          <a:noFill/>
          <a:ln w="76200" cap="flat" cmpd="sng">
            <a:solidFill>
              <a:srgbClr val="1BC54A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2" name="Google Shape;202;p22"/>
          <p:cNvSpPr txBox="1">
            <a:spLocks noGrp="1"/>
          </p:cNvSpPr>
          <p:nvPr>
            <p:ph type="subTitle" idx="1"/>
          </p:nvPr>
        </p:nvSpPr>
        <p:spPr>
          <a:xfrm>
            <a:off x="211125" y="1907850"/>
            <a:ext cx="7491900" cy="5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" sz="130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 оцифровке звуковой волны частично теряется информация (качество звука).</a:t>
            </a:r>
            <a:endParaRPr sz="1300" i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3" name="Google Shape;203;p22"/>
          <p:cNvSpPr txBox="1"/>
          <p:nvPr/>
        </p:nvSpPr>
        <p:spPr>
          <a:xfrm>
            <a:off x="897425" y="3234975"/>
            <a:ext cx="85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1011</a:t>
            </a:r>
            <a:r>
              <a:rPr lang="ru" baseline="-25000">
                <a:latin typeface="Roboto"/>
                <a:ea typeface="Roboto"/>
                <a:cs typeface="Roboto"/>
                <a:sym typeface="Roboto"/>
              </a:rPr>
              <a:t>2</a:t>
            </a:r>
            <a:endParaRPr baseline="-25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4" name="Google Shape;204;p22"/>
          <p:cNvSpPr txBox="1"/>
          <p:nvPr/>
        </p:nvSpPr>
        <p:spPr>
          <a:xfrm>
            <a:off x="2216000" y="3350350"/>
            <a:ext cx="73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1010</a:t>
            </a:r>
            <a:r>
              <a:rPr lang="ru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" name="Google Shape;205;p22"/>
          <p:cNvSpPr txBox="1"/>
          <p:nvPr/>
        </p:nvSpPr>
        <p:spPr>
          <a:xfrm>
            <a:off x="3563750" y="2413750"/>
            <a:ext cx="85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10001</a:t>
            </a:r>
            <a:r>
              <a:rPr lang="ru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6" name="Google Shape;206;p22"/>
          <p:cNvSpPr txBox="1"/>
          <p:nvPr/>
        </p:nvSpPr>
        <p:spPr>
          <a:xfrm>
            <a:off x="4954600" y="2813950"/>
            <a:ext cx="73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1110</a:t>
            </a:r>
            <a:r>
              <a:rPr lang="ru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" name="Google Shape;207;p22"/>
          <p:cNvSpPr txBox="1"/>
          <p:nvPr/>
        </p:nvSpPr>
        <p:spPr>
          <a:xfrm>
            <a:off x="6204425" y="3635175"/>
            <a:ext cx="73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1000</a:t>
            </a:r>
            <a:r>
              <a:rPr lang="ru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" name="Google Shape;208;p22"/>
          <p:cNvSpPr txBox="1"/>
          <p:nvPr/>
        </p:nvSpPr>
        <p:spPr>
          <a:xfrm>
            <a:off x="7604275" y="1907850"/>
            <a:ext cx="85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10101</a:t>
            </a:r>
            <a:r>
              <a:rPr lang="ru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" name="Google Shape;209;p22"/>
          <p:cNvSpPr txBox="1">
            <a:spLocks noGrp="1"/>
          </p:cNvSpPr>
          <p:nvPr>
            <p:ph type="ctrTitle"/>
          </p:nvPr>
        </p:nvSpPr>
        <p:spPr>
          <a:xfrm>
            <a:off x="275450" y="-70150"/>
            <a:ext cx="79845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 sz="2800">
                <a:solidFill>
                  <a:srgbClr val="2D3092"/>
                </a:solidFill>
                <a:latin typeface="Roboto Black"/>
                <a:ea typeface="Roboto Black"/>
                <a:cs typeface="Roboto Black"/>
                <a:sym typeface="Roboto Black"/>
              </a:rPr>
              <a:t>Оцифровка звуковой волны</a:t>
            </a:r>
            <a:endParaRPr sz="2800">
              <a:solidFill>
                <a:srgbClr val="2D3092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10" name="Google Shape;210;p22"/>
          <p:cNvSpPr txBox="1"/>
          <p:nvPr/>
        </p:nvSpPr>
        <p:spPr>
          <a:xfrm>
            <a:off x="744350" y="566850"/>
            <a:ext cx="9924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0" b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10000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1" name="Google Shape;211;p22"/>
          <p:cNvSpPr txBox="1"/>
          <p:nvPr/>
        </p:nvSpPr>
        <p:spPr>
          <a:xfrm>
            <a:off x="2039750" y="566850"/>
            <a:ext cx="9924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0" b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10000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2" name="Google Shape;212;p22"/>
          <p:cNvSpPr txBox="1"/>
          <p:nvPr/>
        </p:nvSpPr>
        <p:spPr>
          <a:xfrm>
            <a:off x="3411350" y="566850"/>
            <a:ext cx="9924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0" b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sz="10000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3" name="Google Shape;213;p22"/>
          <p:cNvSpPr txBox="1"/>
          <p:nvPr/>
        </p:nvSpPr>
        <p:spPr>
          <a:xfrm>
            <a:off x="4706750" y="566850"/>
            <a:ext cx="9924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0" b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endParaRPr sz="10000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4" name="Google Shape;214;p22"/>
          <p:cNvSpPr txBox="1"/>
          <p:nvPr/>
        </p:nvSpPr>
        <p:spPr>
          <a:xfrm>
            <a:off x="6002150" y="566850"/>
            <a:ext cx="9924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0" b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endParaRPr sz="10000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5" name="Google Shape;215;p22"/>
          <p:cNvSpPr txBox="1"/>
          <p:nvPr/>
        </p:nvSpPr>
        <p:spPr>
          <a:xfrm>
            <a:off x="7373750" y="566850"/>
            <a:ext cx="9924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0" b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6</a:t>
            </a:r>
            <a:endParaRPr sz="10000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3"/>
          <p:cNvSpPr txBox="1">
            <a:spLocks noGrp="1"/>
          </p:cNvSpPr>
          <p:nvPr>
            <p:ph type="ctrTitle"/>
          </p:nvPr>
        </p:nvSpPr>
        <p:spPr>
          <a:xfrm>
            <a:off x="311700" y="445025"/>
            <a:ext cx="8620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>
                <a:solidFill>
                  <a:srgbClr val="2D3092"/>
                </a:solidFill>
                <a:latin typeface="Roboto"/>
                <a:ea typeface="Roboto"/>
                <a:cs typeface="Roboto"/>
                <a:sym typeface="Roboto"/>
              </a:rPr>
              <a:t>Обучим робота работать с музыкой!</a:t>
            </a:r>
            <a:endParaRPr sz="2800" b="1">
              <a:solidFill>
                <a:srgbClr val="2D309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8" name="Google Shape;2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3151" y="1193250"/>
            <a:ext cx="2403799" cy="290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3"/>
          <p:cNvPicPr preferRelativeResize="0"/>
          <p:nvPr/>
        </p:nvPicPr>
        <p:blipFill rotWithShape="1">
          <a:blip r:embed="rId4">
            <a:alphaModFix/>
          </a:blip>
          <a:srcRect l="4267" t="32129" r="27880" b="7054"/>
          <a:stretch/>
        </p:blipFill>
        <p:spPr>
          <a:xfrm>
            <a:off x="311700" y="1211925"/>
            <a:ext cx="6088151" cy="3044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0" name="Google Shape;230;p23"/>
          <p:cNvGrpSpPr/>
          <p:nvPr/>
        </p:nvGrpSpPr>
        <p:grpSpPr>
          <a:xfrm>
            <a:off x="954275" y="1211925"/>
            <a:ext cx="553500" cy="553500"/>
            <a:chOff x="954275" y="1211925"/>
            <a:chExt cx="553500" cy="553500"/>
          </a:xfrm>
        </p:grpSpPr>
        <p:sp>
          <p:nvSpPr>
            <p:cNvPr id="231" name="Google Shape;231;p23"/>
            <p:cNvSpPr/>
            <p:nvPr/>
          </p:nvSpPr>
          <p:spPr>
            <a:xfrm>
              <a:off x="954275" y="1211925"/>
              <a:ext cx="553500" cy="553500"/>
            </a:xfrm>
            <a:prstGeom prst="ellipse">
              <a:avLst/>
            </a:prstGeom>
            <a:solidFill>
              <a:srgbClr val="1B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1096700" y="1398013"/>
              <a:ext cx="268640" cy="181334"/>
            </a:xfrm>
            <a:custGeom>
              <a:avLst/>
              <a:gdLst/>
              <a:ahLst/>
              <a:cxnLst/>
              <a:rect l="l" t="t" r="r" b="b"/>
              <a:pathLst>
                <a:path w="15268" h="10306" extrusionOk="0">
                  <a:moveTo>
                    <a:pt x="0" y="4580"/>
                  </a:moveTo>
                  <a:lnTo>
                    <a:pt x="6489" y="10306"/>
                  </a:lnTo>
                  <a:lnTo>
                    <a:pt x="15268" y="0"/>
                  </a:lnTo>
                </a:path>
              </a:pathLst>
            </a:cu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33" name="Google Shape;233;p23"/>
          <p:cNvSpPr/>
          <p:nvPr/>
        </p:nvSpPr>
        <p:spPr>
          <a:xfrm>
            <a:off x="4446875" y="2571750"/>
            <a:ext cx="2061300" cy="176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4"/>
          <p:cNvSpPr txBox="1">
            <a:spLocks noGrp="1"/>
          </p:cNvSpPr>
          <p:nvPr>
            <p:ph type="ctrTitle"/>
          </p:nvPr>
        </p:nvSpPr>
        <p:spPr>
          <a:xfrm>
            <a:off x="311700" y="445025"/>
            <a:ext cx="7984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 sz="2800">
                <a:solidFill>
                  <a:srgbClr val="2D3092"/>
                </a:solidFill>
                <a:latin typeface="Roboto Black"/>
                <a:ea typeface="Roboto Black"/>
                <a:cs typeface="Roboto Black"/>
                <a:sym typeface="Roboto Black"/>
              </a:rPr>
              <a:t>Распознавание музыки</a:t>
            </a:r>
            <a:endParaRPr sz="3600" b="1">
              <a:solidFill>
                <a:srgbClr val="2D309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6" name="Google Shape;2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600" y="1027825"/>
            <a:ext cx="7012899" cy="3399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216" y="134410"/>
            <a:ext cx="6388320" cy="491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28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5"/>
          <p:cNvSpPr txBox="1">
            <a:spLocks noGrp="1"/>
          </p:cNvSpPr>
          <p:nvPr>
            <p:ph type="ctrTitle"/>
          </p:nvPr>
        </p:nvSpPr>
        <p:spPr>
          <a:xfrm>
            <a:off x="311700" y="445025"/>
            <a:ext cx="7984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 sz="2800">
                <a:solidFill>
                  <a:srgbClr val="2D3092"/>
                </a:solidFill>
                <a:latin typeface="Roboto Black"/>
                <a:ea typeface="Roboto Black"/>
                <a:cs typeface="Roboto Black"/>
                <a:sym typeface="Roboto Black"/>
              </a:rPr>
              <a:t>Распознавание музыки</a:t>
            </a:r>
            <a:endParaRPr sz="3600" b="1">
              <a:solidFill>
                <a:srgbClr val="2D309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9" name="Google Shape;259;p25"/>
          <p:cNvSpPr txBox="1"/>
          <p:nvPr/>
        </p:nvSpPr>
        <p:spPr>
          <a:xfrm>
            <a:off x="311700" y="1124317"/>
            <a:ext cx="4260300" cy="286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latin typeface="Roboto"/>
                <a:ea typeface="Roboto"/>
                <a:cs typeface="Roboto"/>
                <a:sym typeface="Roboto"/>
              </a:rPr>
              <a:t>Спектрограмма</a:t>
            </a:r>
            <a:r>
              <a:rPr lang="ru" sz="1600" dirty="0">
                <a:latin typeface="Roboto"/>
                <a:ea typeface="Roboto"/>
                <a:cs typeface="Roboto"/>
                <a:sym typeface="Roboto"/>
              </a:rPr>
              <a:t> — это визуальное представление звуковой волны (ее частоты), изменяющейся в зависимости от времени.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Каждая нота имеет свой рисунок. По нему мы видим, какие частоты преобладают в ноте — напротив них самые яркие точки.  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60" name="Google Shape;260;p25"/>
          <p:cNvCxnSpPr/>
          <p:nvPr/>
        </p:nvCxnSpPr>
        <p:spPr>
          <a:xfrm rot="10800000">
            <a:off x="5036606" y="1105950"/>
            <a:ext cx="0" cy="269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1" name="Google Shape;261;p25"/>
          <p:cNvCxnSpPr/>
          <p:nvPr/>
        </p:nvCxnSpPr>
        <p:spPr>
          <a:xfrm>
            <a:off x="4879529" y="3718511"/>
            <a:ext cx="4128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2" name="Google Shape;262;p25"/>
          <p:cNvSpPr txBox="1"/>
          <p:nvPr/>
        </p:nvSpPr>
        <p:spPr>
          <a:xfrm>
            <a:off x="6725175" y="3712675"/>
            <a:ext cx="79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Roboto"/>
                <a:ea typeface="Roboto"/>
                <a:cs typeface="Roboto"/>
                <a:sym typeface="Roboto"/>
              </a:rPr>
              <a:t>Время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3" name="Google Shape;263;p25"/>
          <p:cNvSpPr txBox="1"/>
          <p:nvPr/>
        </p:nvSpPr>
        <p:spPr>
          <a:xfrm rot="-5397397">
            <a:off x="4484340" y="2370312"/>
            <a:ext cx="792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Roboto"/>
                <a:ea typeface="Roboto"/>
                <a:cs typeface="Roboto"/>
                <a:sym typeface="Roboto"/>
              </a:rPr>
              <a:t>Частота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64" name="Google Shape;264;p25"/>
          <p:cNvCxnSpPr/>
          <p:nvPr/>
        </p:nvCxnSpPr>
        <p:spPr>
          <a:xfrm>
            <a:off x="5172825" y="3718500"/>
            <a:ext cx="324600" cy="0"/>
          </a:xfrm>
          <a:prstGeom prst="straightConnector1">
            <a:avLst/>
          </a:prstGeom>
          <a:noFill/>
          <a:ln w="38100" cap="flat" cmpd="sng">
            <a:solidFill>
              <a:srgbClr val="2D309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6" name="Google Shape;266;p25"/>
          <p:cNvSpPr/>
          <p:nvPr/>
        </p:nvSpPr>
        <p:spPr>
          <a:xfrm>
            <a:off x="5181675" y="1126738"/>
            <a:ext cx="295800" cy="2604300"/>
          </a:xfrm>
          <a:prstGeom prst="rect">
            <a:avLst/>
          </a:prstGeom>
          <a:solidFill>
            <a:srgbClr val="2D3092">
              <a:alpha val="17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7" name="Google Shape;267;p25"/>
          <p:cNvPicPr preferRelativeResize="0"/>
          <p:nvPr/>
        </p:nvPicPr>
        <p:blipFill rotWithShape="1">
          <a:blip r:embed="rId5">
            <a:alphaModFix/>
          </a:blip>
          <a:srcRect l="6244"/>
          <a:stretch/>
        </p:blipFill>
        <p:spPr>
          <a:xfrm>
            <a:off x="5172819" y="1274228"/>
            <a:ext cx="3743545" cy="2326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alinka_xyl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34221" y="383596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6"/>
          <p:cNvSpPr txBox="1">
            <a:spLocks noGrp="1"/>
          </p:cNvSpPr>
          <p:nvPr>
            <p:ph type="ctrTitle"/>
          </p:nvPr>
        </p:nvSpPr>
        <p:spPr>
          <a:xfrm>
            <a:off x="311700" y="445025"/>
            <a:ext cx="7984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 sz="2800">
                <a:solidFill>
                  <a:srgbClr val="2D3092"/>
                </a:solidFill>
                <a:latin typeface="Roboto Black"/>
                <a:ea typeface="Roboto Black"/>
                <a:cs typeface="Roboto Black"/>
                <a:sym typeface="Roboto Black"/>
              </a:rPr>
              <a:t>Распознавание музыки</a:t>
            </a:r>
            <a:endParaRPr sz="3600" b="1">
              <a:solidFill>
                <a:srgbClr val="2D309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0" name="Google Shape;280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50888" y="3752675"/>
            <a:ext cx="1408930" cy="7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36750" y="3855851"/>
            <a:ext cx="1792199" cy="6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6"/>
          <p:cNvSpPr txBox="1"/>
          <p:nvPr/>
        </p:nvSpPr>
        <p:spPr>
          <a:xfrm>
            <a:off x="296675" y="868800"/>
            <a:ext cx="8053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latin typeface="Roboto"/>
                <a:ea typeface="Roboto"/>
                <a:cs typeface="Roboto"/>
                <a:sym typeface="Roboto"/>
              </a:rPr>
              <a:t>Так </a:t>
            </a:r>
            <a:r>
              <a:rPr lang="ru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на спектрограмме </a:t>
            </a:r>
            <a:r>
              <a:rPr lang="ru" sz="1600" dirty="0">
                <a:latin typeface="Roboto"/>
                <a:ea typeface="Roboto"/>
                <a:cs typeface="Roboto"/>
                <a:sym typeface="Roboto"/>
              </a:rPr>
              <a:t>выглядит одна и та же музыка, сыгранная на разных инструментах (фортепиано и ксилофон).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3" name="Google Shape;283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8051" y="1778627"/>
            <a:ext cx="3349603" cy="19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80550" y="1778625"/>
            <a:ext cx="3349600" cy="1903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lochka_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7150" y="3855851"/>
            <a:ext cx="609600" cy="609600"/>
          </a:xfrm>
          <a:prstGeom prst="rect">
            <a:avLst/>
          </a:prstGeom>
        </p:spPr>
      </p:pic>
      <p:pic>
        <p:nvPicPr>
          <p:cNvPr id="3" name="elochka_xyl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41288" y="385585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 smtClean="0">
                <a:latin typeface="Roboto"/>
                <a:ea typeface="Roboto"/>
                <a:cs typeface="Roboto"/>
                <a:sym typeface="Roboto"/>
              </a:rPr>
              <a:t>        Фортепиано                             Ксилофон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3970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474" y="1232683"/>
            <a:ext cx="4071632" cy="321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88" y="1315037"/>
            <a:ext cx="3913161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2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7"/>
          <p:cNvSpPr txBox="1">
            <a:spLocks noGrp="1"/>
          </p:cNvSpPr>
          <p:nvPr>
            <p:ph type="ctrTitle"/>
          </p:nvPr>
        </p:nvSpPr>
        <p:spPr>
          <a:xfrm>
            <a:off x="311700" y="445025"/>
            <a:ext cx="7984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 sz="2800">
                <a:solidFill>
                  <a:srgbClr val="2D3092"/>
                </a:solidFill>
                <a:latin typeface="Roboto Black"/>
                <a:ea typeface="Roboto Black"/>
                <a:cs typeface="Roboto Black"/>
                <a:sym typeface="Roboto Black"/>
              </a:rPr>
              <a:t>Распознавание музыки</a:t>
            </a:r>
            <a:endParaRPr sz="3600" b="1">
              <a:solidFill>
                <a:srgbClr val="2D309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9" name="Google Shape;299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50888" y="3752675"/>
            <a:ext cx="1408930" cy="7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36750" y="3855851"/>
            <a:ext cx="1792199" cy="6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7"/>
          <p:cNvSpPr txBox="1"/>
          <p:nvPr/>
        </p:nvSpPr>
        <p:spPr>
          <a:xfrm>
            <a:off x="311700" y="811525"/>
            <a:ext cx="805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Так как музыка может быть записана с разным качеством, то и спектрограммы могут отличаться. Поэтому компьютер смотрит не на всю спектрограмму, а лишь на самые яркие точки. Давайте поможем компьютеру увидеть их!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2" name="Google Shape;302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8051" y="1778627"/>
            <a:ext cx="3349603" cy="19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80550" y="1778625"/>
            <a:ext cx="3349600" cy="190330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7"/>
          <p:cNvSpPr/>
          <p:nvPr/>
        </p:nvSpPr>
        <p:spPr>
          <a:xfrm>
            <a:off x="496225" y="2957525"/>
            <a:ext cx="3263700" cy="6297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1BC54A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7"/>
          <p:cNvSpPr/>
          <p:nvPr/>
        </p:nvSpPr>
        <p:spPr>
          <a:xfrm>
            <a:off x="4077625" y="2957525"/>
            <a:ext cx="3263700" cy="6297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1BC54A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elochka_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7150" y="3855851"/>
            <a:ext cx="609600" cy="609600"/>
          </a:xfrm>
          <a:prstGeom prst="rect">
            <a:avLst/>
          </a:prstGeom>
        </p:spPr>
      </p:pic>
      <p:pic>
        <p:nvPicPr>
          <p:cNvPr id="18" name="elochka_xyl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38300" y="385585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5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8"/>
          <p:cNvSpPr txBox="1">
            <a:spLocks noGrp="1"/>
          </p:cNvSpPr>
          <p:nvPr>
            <p:ph type="ctrTitle"/>
          </p:nvPr>
        </p:nvSpPr>
        <p:spPr>
          <a:xfrm>
            <a:off x="311700" y="111025"/>
            <a:ext cx="79845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 sz="2800">
                <a:solidFill>
                  <a:srgbClr val="2D3092"/>
                </a:solidFill>
                <a:latin typeface="Roboto Black"/>
                <a:ea typeface="Roboto Black"/>
                <a:cs typeface="Roboto Black"/>
                <a:sym typeface="Roboto Black"/>
              </a:rPr>
              <a:t>Распознавание музыки</a:t>
            </a:r>
            <a:endParaRPr sz="2800">
              <a:solidFill>
                <a:srgbClr val="2D3092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311" name="Google Shape;31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800" y="1671638"/>
            <a:ext cx="3834625" cy="2230546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8"/>
          <p:cNvSpPr txBox="1"/>
          <p:nvPr/>
        </p:nvSpPr>
        <p:spPr>
          <a:xfrm>
            <a:off x="1039750" y="4033813"/>
            <a:ext cx="3528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 dirty="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В лесу родилась ёлочка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4" name="Google Shape;314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0700" y="3451875"/>
            <a:ext cx="2323224" cy="134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30700" y="2012125"/>
            <a:ext cx="2323224" cy="1353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30700" y="561425"/>
            <a:ext cx="2323225" cy="1357309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8"/>
          <p:cNvSpPr/>
          <p:nvPr/>
        </p:nvSpPr>
        <p:spPr>
          <a:xfrm>
            <a:off x="5639725" y="1126050"/>
            <a:ext cx="394800" cy="394800"/>
          </a:xfrm>
          <a:prstGeom prst="ellipse">
            <a:avLst/>
          </a:prstGeom>
          <a:solidFill>
            <a:srgbClr val="2D30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8" name="Google Shape;318;p28"/>
          <p:cNvSpPr/>
          <p:nvPr/>
        </p:nvSpPr>
        <p:spPr>
          <a:xfrm>
            <a:off x="5639725" y="2526750"/>
            <a:ext cx="394800" cy="394800"/>
          </a:xfrm>
          <a:prstGeom prst="ellipse">
            <a:avLst/>
          </a:prstGeom>
          <a:solidFill>
            <a:srgbClr val="2D30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p28"/>
          <p:cNvSpPr/>
          <p:nvPr/>
        </p:nvSpPr>
        <p:spPr>
          <a:xfrm>
            <a:off x="5639725" y="3974550"/>
            <a:ext cx="394800" cy="394800"/>
          </a:xfrm>
          <a:prstGeom prst="ellipse">
            <a:avLst/>
          </a:prstGeom>
          <a:solidFill>
            <a:srgbClr val="2D30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0" name="Google Shape;320;p28"/>
          <p:cNvSpPr txBox="1"/>
          <p:nvPr/>
        </p:nvSpPr>
        <p:spPr>
          <a:xfrm>
            <a:off x="320800" y="779850"/>
            <a:ext cx="4965900" cy="1056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Задание: найдите спектрограмму мелодии, исполненной на ксилофоне,  зная, как она выглядит на фортепиано.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elochka_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1800" y="39829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9"/>
          <p:cNvSpPr txBox="1">
            <a:spLocks noGrp="1"/>
          </p:cNvSpPr>
          <p:nvPr>
            <p:ph type="ctrTitle"/>
          </p:nvPr>
        </p:nvSpPr>
        <p:spPr>
          <a:xfrm>
            <a:off x="311700" y="111025"/>
            <a:ext cx="79845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 sz="2800">
                <a:solidFill>
                  <a:srgbClr val="2D3092"/>
                </a:solidFill>
                <a:latin typeface="Roboto Black"/>
                <a:ea typeface="Roboto Black"/>
                <a:cs typeface="Roboto Black"/>
                <a:sym typeface="Roboto Black"/>
              </a:rPr>
              <a:t>Распознавание музыки</a:t>
            </a:r>
            <a:endParaRPr sz="2800">
              <a:solidFill>
                <a:srgbClr val="2D3092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326" name="Google Shape;32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800" y="1671638"/>
            <a:ext cx="3834625" cy="2230546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9"/>
          <p:cNvSpPr/>
          <p:nvPr/>
        </p:nvSpPr>
        <p:spPr>
          <a:xfrm>
            <a:off x="5639725" y="1126050"/>
            <a:ext cx="394800" cy="394800"/>
          </a:xfrm>
          <a:prstGeom prst="ellipse">
            <a:avLst/>
          </a:prstGeom>
          <a:solidFill>
            <a:srgbClr val="2D30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0" name="Google Shape;330;p29"/>
          <p:cNvSpPr/>
          <p:nvPr/>
        </p:nvSpPr>
        <p:spPr>
          <a:xfrm>
            <a:off x="5639725" y="2526750"/>
            <a:ext cx="394800" cy="394800"/>
          </a:xfrm>
          <a:prstGeom prst="ellipse">
            <a:avLst/>
          </a:prstGeom>
          <a:solidFill>
            <a:srgbClr val="2D30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1" name="Google Shape;331;p29"/>
          <p:cNvSpPr/>
          <p:nvPr/>
        </p:nvSpPr>
        <p:spPr>
          <a:xfrm>
            <a:off x="5639725" y="3974550"/>
            <a:ext cx="394800" cy="394800"/>
          </a:xfrm>
          <a:prstGeom prst="ellipse">
            <a:avLst/>
          </a:prstGeom>
          <a:solidFill>
            <a:srgbClr val="E871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2" name="Google Shape;332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0700" y="3451875"/>
            <a:ext cx="2323224" cy="134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30700" y="2012125"/>
            <a:ext cx="2323224" cy="1353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30700" y="561425"/>
            <a:ext cx="2323225" cy="13573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13;p28"/>
          <p:cNvSpPr txBox="1"/>
          <p:nvPr/>
        </p:nvSpPr>
        <p:spPr>
          <a:xfrm>
            <a:off x="1039750" y="4033813"/>
            <a:ext cx="3528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 dirty="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В лесу родилась ёлочка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" name="elochka_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1800" y="39829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ctrTitle"/>
          </p:nvPr>
        </p:nvSpPr>
        <p:spPr>
          <a:xfrm>
            <a:off x="311700" y="291300"/>
            <a:ext cx="79845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 sz="3600" b="1">
                <a:solidFill>
                  <a:srgbClr val="2D3092"/>
                </a:solidFill>
                <a:latin typeface="Roboto"/>
                <a:ea typeface="Roboto"/>
                <a:cs typeface="Roboto"/>
                <a:sym typeface="Roboto"/>
              </a:rPr>
              <a:t>Сегодня на уроке узнаем:</a:t>
            </a:r>
            <a:endParaRPr sz="3600" b="1">
              <a:solidFill>
                <a:srgbClr val="2D309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387900" y="1049700"/>
            <a:ext cx="7179600" cy="32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ru" sz="18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про роль информационных технологий в </a:t>
            </a:r>
            <a:r>
              <a:rPr lang="ru" sz="1800" dirty="0" smtClean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музыке;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ru" sz="18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как музыка превращается в «нолики» и «единички», которые «понимает» </a:t>
            </a:r>
            <a:r>
              <a:rPr lang="ru" sz="1800" dirty="0" smtClean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компьютер?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ru" sz="18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как алгоритмы музыкальных сервисов рекомендуют треки для </a:t>
            </a:r>
            <a:r>
              <a:rPr lang="ru" sz="1800" dirty="0" smtClean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прослушивания</a:t>
            </a:r>
            <a:r>
              <a:rPr lang="ru-RU" sz="1800" dirty="0" smtClean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?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ru" sz="18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способен ли искусственный интеллект сочинять </a:t>
            </a:r>
            <a:r>
              <a:rPr lang="ru" sz="1800" dirty="0" smtClean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музыку</a:t>
            </a:r>
            <a:r>
              <a:rPr lang="ru-RU" sz="1800" dirty="0" smtClean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?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0"/>
          <p:cNvSpPr txBox="1">
            <a:spLocks noGrp="1"/>
          </p:cNvSpPr>
          <p:nvPr>
            <p:ph type="ctrTitle"/>
          </p:nvPr>
        </p:nvSpPr>
        <p:spPr>
          <a:xfrm>
            <a:off x="311700" y="111025"/>
            <a:ext cx="79845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 sz="2800">
                <a:solidFill>
                  <a:srgbClr val="2D3092"/>
                </a:solidFill>
                <a:latin typeface="Roboto Black"/>
                <a:ea typeface="Roboto Black"/>
                <a:cs typeface="Roboto Black"/>
                <a:sym typeface="Roboto Black"/>
              </a:rPr>
              <a:t>Распознавание музыки</a:t>
            </a:r>
            <a:endParaRPr sz="2800">
              <a:solidFill>
                <a:srgbClr val="2D3092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41" name="Google Shape;341;p30"/>
          <p:cNvSpPr txBox="1"/>
          <p:nvPr/>
        </p:nvSpPr>
        <p:spPr>
          <a:xfrm>
            <a:off x="1022249" y="3767800"/>
            <a:ext cx="3267875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 dirty="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Калинка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2" name="Google Shape;34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0700" y="541075"/>
            <a:ext cx="2323224" cy="134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0700" y="2012125"/>
            <a:ext cx="2323224" cy="1353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30700" y="3491025"/>
            <a:ext cx="2323225" cy="1357309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0"/>
          <p:cNvSpPr/>
          <p:nvPr/>
        </p:nvSpPr>
        <p:spPr>
          <a:xfrm>
            <a:off x="5639725" y="1126050"/>
            <a:ext cx="394800" cy="394800"/>
          </a:xfrm>
          <a:prstGeom prst="ellipse">
            <a:avLst/>
          </a:prstGeom>
          <a:solidFill>
            <a:srgbClr val="2D30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6" name="Google Shape;346;p30"/>
          <p:cNvSpPr/>
          <p:nvPr/>
        </p:nvSpPr>
        <p:spPr>
          <a:xfrm>
            <a:off x="5639725" y="2526750"/>
            <a:ext cx="394800" cy="394800"/>
          </a:xfrm>
          <a:prstGeom prst="ellipse">
            <a:avLst/>
          </a:prstGeom>
          <a:solidFill>
            <a:srgbClr val="2D30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7" name="Google Shape;347;p30"/>
          <p:cNvSpPr/>
          <p:nvPr/>
        </p:nvSpPr>
        <p:spPr>
          <a:xfrm>
            <a:off x="5639725" y="3974550"/>
            <a:ext cx="394800" cy="394800"/>
          </a:xfrm>
          <a:prstGeom prst="ellipse">
            <a:avLst/>
          </a:prstGeom>
          <a:solidFill>
            <a:srgbClr val="2D30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8" name="Google Shape;348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5500" y="1410700"/>
            <a:ext cx="3834625" cy="2223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alinka_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500" y="371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1"/>
          <p:cNvSpPr txBox="1">
            <a:spLocks noGrp="1"/>
          </p:cNvSpPr>
          <p:nvPr>
            <p:ph type="ctrTitle"/>
          </p:nvPr>
        </p:nvSpPr>
        <p:spPr>
          <a:xfrm>
            <a:off x="311700" y="111025"/>
            <a:ext cx="79845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 sz="2800">
                <a:solidFill>
                  <a:srgbClr val="2D3092"/>
                </a:solidFill>
                <a:latin typeface="Roboto Black"/>
                <a:ea typeface="Roboto Black"/>
                <a:cs typeface="Roboto Black"/>
                <a:sym typeface="Roboto Black"/>
              </a:rPr>
              <a:t>Распознавание музыки</a:t>
            </a:r>
            <a:endParaRPr sz="2800">
              <a:solidFill>
                <a:srgbClr val="2D3092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356" name="Google Shape;35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0700" y="541075"/>
            <a:ext cx="2323224" cy="134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0700" y="2012125"/>
            <a:ext cx="2323224" cy="1353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30700" y="3491025"/>
            <a:ext cx="2323225" cy="1357309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1"/>
          <p:cNvSpPr/>
          <p:nvPr/>
        </p:nvSpPr>
        <p:spPr>
          <a:xfrm>
            <a:off x="5639725" y="1126050"/>
            <a:ext cx="394800" cy="394800"/>
          </a:xfrm>
          <a:prstGeom prst="ellipse">
            <a:avLst/>
          </a:prstGeom>
          <a:solidFill>
            <a:srgbClr val="2D30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0" name="Google Shape;360;p31"/>
          <p:cNvSpPr/>
          <p:nvPr/>
        </p:nvSpPr>
        <p:spPr>
          <a:xfrm>
            <a:off x="5639725" y="2526750"/>
            <a:ext cx="394800" cy="394800"/>
          </a:xfrm>
          <a:prstGeom prst="ellipse">
            <a:avLst/>
          </a:prstGeom>
          <a:solidFill>
            <a:srgbClr val="E871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1" name="Google Shape;361;p31"/>
          <p:cNvSpPr/>
          <p:nvPr/>
        </p:nvSpPr>
        <p:spPr>
          <a:xfrm>
            <a:off x="5639725" y="3974550"/>
            <a:ext cx="394800" cy="394800"/>
          </a:xfrm>
          <a:prstGeom prst="ellipse">
            <a:avLst/>
          </a:prstGeom>
          <a:solidFill>
            <a:srgbClr val="2D30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2" name="Google Shape;362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5500" y="1410700"/>
            <a:ext cx="3834625" cy="222367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41;p30"/>
          <p:cNvSpPr txBox="1"/>
          <p:nvPr/>
        </p:nvSpPr>
        <p:spPr>
          <a:xfrm>
            <a:off x="1022249" y="3767800"/>
            <a:ext cx="3267875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 dirty="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Калинка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" name="kalinka_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500" y="371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2"/>
          <p:cNvSpPr txBox="1">
            <a:spLocks noGrp="1"/>
          </p:cNvSpPr>
          <p:nvPr>
            <p:ph type="ctrTitle"/>
          </p:nvPr>
        </p:nvSpPr>
        <p:spPr>
          <a:xfrm>
            <a:off x="311700" y="111025"/>
            <a:ext cx="79845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 sz="2800">
                <a:solidFill>
                  <a:srgbClr val="2D3092"/>
                </a:solidFill>
                <a:latin typeface="Roboto Black"/>
                <a:ea typeface="Roboto Black"/>
                <a:cs typeface="Roboto Black"/>
                <a:sym typeface="Roboto Black"/>
              </a:rPr>
              <a:t>Распознавание музыки</a:t>
            </a:r>
            <a:endParaRPr sz="2800">
              <a:solidFill>
                <a:srgbClr val="2D3092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69" name="Google Shape;369;p32"/>
          <p:cNvSpPr txBox="1"/>
          <p:nvPr/>
        </p:nvSpPr>
        <p:spPr>
          <a:xfrm>
            <a:off x="1041399" y="3767800"/>
            <a:ext cx="3248725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 dirty="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В траве сидел кузнечик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0" name="Google Shape;37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0700" y="2049325"/>
            <a:ext cx="2323224" cy="134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0700" y="603450"/>
            <a:ext cx="2323224" cy="1353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30700" y="3491025"/>
            <a:ext cx="2323225" cy="1357309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2"/>
          <p:cNvSpPr/>
          <p:nvPr/>
        </p:nvSpPr>
        <p:spPr>
          <a:xfrm>
            <a:off x="5639725" y="1126050"/>
            <a:ext cx="394800" cy="394800"/>
          </a:xfrm>
          <a:prstGeom prst="ellipse">
            <a:avLst/>
          </a:prstGeom>
          <a:solidFill>
            <a:srgbClr val="2D30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4" name="Google Shape;374;p32"/>
          <p:cNvSpPr/>
          <p:nvPr/>
        </p:nvSpPr>
        <p:spPr>
          <a:xfrm>
            <a:off x="5639725" y="2526750"/>
            <a:ext cx="394800" cy="394800"/>
          </a:xfrm>
          <a:prstGeom prst="ellipse">
            <a:avLst/>
          </a:prstGeom>
          <a:solidFill>
            <a:srgbClr val="2D30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5" name="Google Shape;375;p32"/>
          <p:cNvSpPr/>
          <p:nvPr/>
        </p:nvSpPr>
        <p:spPr>
          <a:xfrm>
            <a:off x="5639725" y="3974550"/>
            <a:ext cx="394800" cy="394800"/>
          </a:xfrm>
          <a:prstGeom prst="ellipse">
            <a:avLst/>
          </a:prstGeom>
          <a:solidFill>
            <a:srgbClr val="2D30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6" name="Google Shape;376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5500" y="1459913"/>
            <a:ext cx="3817889" cy="222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uznechik_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1800" y="371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3"/>
          <p:cNvSpPr txBox="1">
            <a:spLocks noGrp="1"/>
          </p:cNvSpPr>
          <p:nvPr>
            <p:ph type="ctrTitle"/>
          </p:nvPr>
        </p:nvSpPr>
        <p:spPr>
          <a:xfrm>
            <a:off x="311700" y="111025"/>
            <a:ext cx="79845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 sz="2800">
                <a:solidFill>
                  <a:srgbClr val="2D3092"/>
                </a:solidFill>
                <a:latin typeface="Roboto Black"/>
                <a:ea typeface="Roboto Black"/>
                <a:cs typeface="Roboto Black"/>
                <a:sym typeface="Roboto Black"/>
              </a:rPr>
              <a:t>Распознавание музыки</a:t>
            </a:r>
            <a:endParaRPr sz="2800">
              <a:solidFill>
                <a:srgbClr val="2D3092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384" name="Google Shape;38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0700" y="2049325"/>
            <a:ext cx="2323224" cy="134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0700" y="603450"/>
            <a:ext cx="2323224" cy="1353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30700" y="3491025"/>
            <a:ext cx="2323225" cy="1357309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3"/>
          <p:cNvSpPr/>
          <p:nvPr/>
        </p:nvSpPr>
        <p:spPr>
          <a:xfrm>
            <a:off x="5639725" y="1126050"/>
            <a:ext cx="394800" cy="394800"/>
          </a:xfrm>
          <a:prstGeom prst="ellipse">
            <a:avLst/>
          </a:prstGeom>
          <a:solidFill>
            <a:srgbClr val="2D30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8" name="Google Shape;388;p33"/>
          <p:cNvSpPr/>
          <p:nvPr/>
        </p:nvSpPr>
        <p:spPr>
          <a:xfrm>
            <a:off x="5639725" y="2526750"/>
            <a:ext cx="394800" cy="394800"/>
          </a:xfrm>
          <a:prstGeom prst="ellipse">
            <a:avLst/>
          </a:prstGeom>
          <a:solidFill>
            <a:srgbClr val="2D30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9" name="Google Shape;389;p33"/>
          <p:cNvSpPr/>
          <p:nvPr/>
        </p:nvSpPr>
        <p:spPr>
          <a:xfrm>
            <a:off x="5639725" y="3974550"/>
            <a:ext cx="394800" cy="394800"/>
          </a:xfrm>
          <a:prstGeom prst="ellipse">
            <a:avLst/>
          </a:prstGeom>
          <a:solidFill>
            <a:srgbClr val="E871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0" name="Google Shape;390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5500" y="1459913"/>
            <a:ext cx="3817889" cy="222367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69;p32"/>
          <p:cNvSpPr txBox="1"/>
          <p:nvPr/>
        </p:nvSpPr>
        <p:spPr>
          <a:xfrm>
            <a:off x="1041399" y="3767800"/>
            <a:ext cx="3248725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 dirty="0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В траве сидел кузнечик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" name="kuznechik_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1800" y="371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4"/>
          <p:cNvSpPr txBox="1">
            <a:spLocks noGrp="1"/>
          </p:cNvSpPr>
          <p:nvPr>
            <p:ph type="ctrTitle"/>
          </p:nvPr>
        </p:nvSpPr>
        <p:spPr>
          <a:xfrm>
            <a:off x="311700" y="445025"/>
            <a:ext cx="8620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>
                <a:solidFill>
                  <a:srgbClr val="2D3092"/>
                </a:solidFill>
                <a:latin typeface="Roboto"/>
                <a:ea typeface="Roboto"/>
                <a:cs typeface="Roboto"/>
                <a:sym typeface="Roboto"/>
              </a:rPr>
              <a:t>Обучим робота работать с музыкой!</a:t>
            </a:r>
            <a:endParaRPr sz="2800" b="1">
              <a:solidFill>
                <a:srgbClr val="2D309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3" name="Google Shape;40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3151" y="1193250"/>
            <a:ext cx="2403799" cy="290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4"/>
          <p:cNvPicPr preferRelativeResize="0"/>
          <p:nvPr/>
        </p:nvPicPr>
        <p:blipFill rotWithShape="1">
          <a:blip r:embed="rId4">
            <a:alphaModFix/>
          </a:blip>
          <a:srcRect l="4267" t="32129" r="27880" b="7054"/>
          <a:stretch/>
        </p:blipFill>
        <p:spPr>
          <a:xfrm>
            <a:off x="311700" y="1211925"/>
            <a:ext cx="6088151" cy="3044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5" name="Google Shape;405;p34"/>
          <p:cNvGrpSpPr/>
          <p:nvPr/>
        </p:nvGrpSpPr>
        <p:grpSpPr>
          <a:xfrm>
            <a:off x="954275" y="1211925"/>
            <a:ext cx="553500" cy="553500"/>
            <a:chOff x="954275" y="1211925"/>
            <a:chExt cx="553500" cy="553500"/>
          </a:xfrm>
        </p:grpSpPr>
        <p:sp>
          <p:nvSpPr>
            <p:cNvPr id="406" name="Google Shape;406;p34"/>
            <p:cNvSpPr/>
            <p:nvPr/>
          </p:nvSpPr>
          <p:spPr>
            <a:xfrm>
              <a:off x="954275" y="1211925"/>
              <a:ext cx="553500" cy="553500"/>
            </a:xfrm>
            <a:prstGeom prst="ellipse">
              <a:avLst/>
            </a:prstGeom>
            <a:solidFill>
              <a:srgbClr val="1B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4"/>
            <p:cNvSpPr/>
            <p:nvPr/>
          </p:nvSpPr>
          <p:spPr>
            <a:xfrm>
              <a:off x="1096700" y="1398013"/>
              <a:ext cx="268640" cy="181334"/>
            </a:xfrm>
            <a:custGeom>
              <a:avLst/>
              <a:gdLst/>
              <a:ahLst/>
              <a:cxnLst/>
              <a:rect l="l" t="t" r="r" b="b"/>
              <a:pathLst>
                <a:path w="15268" h="10306" extrusionOk="0">
                  <a:moveTo>
                    <a:pt x="0" y="4580"/>
                  </a:moveTo>
                  <a:lnTo>
                    <a:pt x="6489" y="10306"/>
                  </a:lnTo>
                  <a:lnTo>
                    <a:pt x="15268" y="0"/>
                  </a:lnTo>
                </a:path>
              </a:pathLst>
            </a:cu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408" name="Google Shape;408;p34"/>
          <p:cNvGrpSpPr/>
          <p:nvPr/>
        </p:nvGrpSpPr>
        <p:grpSpPr>
          <a:xfrm>
            <a:off x="3087875" y="1211925"/>
            <a:ext cx="553500" cy="553500"/>
            <a:chOff x="954275" y="1211925"/>
            <a:chExt cx="553500" cy="553500"/>
          </a:xfrm>
        </p:grpSpPr>
        <p:sp>
          <p:nvSpPr>
            <p:cNvPr id="409" name="Google Shape;409;p34"/>
            <p:cNvSpPr/>
            <p:nvPr/>
          </p:nvSpPr>
          <p:spPr>
            <a:xfrm>
              <a:off x="954275" y="1211925"/>
              <a:ext cx="553500" cy="553500"/>
            </a:xfrm>
            <a:prstGeom prst="ellipse">
              <a:avLst/>
            </a:prstGeom>
            <a:solidFill>
              <a:srgbClr val="1B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4"/>
            <p:cNvSpPr/>
            <p:nvPr/>
          </p:nvSpPr>
          <p:spPr>
            <a:xfrm>
              <a:off x="1096700" y="1398013"/>
              <a:ext cx="268640" cy="181334"/>
            </a:xfrm>
            <a:custGeom>
              <a:avLst/>
              <a:gdLst/>
              <a:ahLst/>
              <a:cxnLst/>
              <a:rect l="l" t="t" r="r" b="b"/>
              <a:pathLst>
                <a:path w="15268" h="10306" extrusionOk="0">
                  <a:moveTo>
                    <a:pt x="0" y="4580"/>
                  </a:moveTo>
                  <a:lnTo>
                    <a:pt x="6489" y="10306"/>
                  </a:lnTo>
                  <a:lnTo>
                    <a:pt x="15268" y="0"/>
                  </a:lnTo>
                </a:path>
              </a:pathLst>
            </a:cu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5"/>
          <p:cNvSpPr txBox="1">
            <a:spLocks noGrp="1"/>
          </p:cNvSpPr>
          <p:nvPr>
            <p:ph type="ctrTitle"/>
          </p:nvPr>
        </p:nvSpPr>
        <p:spPr>
          <a:xfrm>
            <a:off x="311700" y="445025"/>
            <a:ext cx="7984500" cy="67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 sz="2800" b="1">
                <a:solidFill>
                  <a:srgbClr val="2D3092"/>
                </a:solidFill>
                <a:latin typeface="Roboto"/>
                <a:ea typeface="Roboto"/>
                <a:cs typeface="Roboto"/>
                <a:sym typeface="Roboto"/>
              </a:rPr>
              <a:t>Рекомендация музыки</a:t>
            </a:r>
            <a:endParaRPr sz="2800" b="1">
              <a:solidFill>
                <a:srgbClr val="2D309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6" name="Google Shape;416;p35"/>
          <p:cNvSpPr txBox="1">
            <a:spLocks noGrp="1"/>
          </p:cNvSpPr>
          <p:nvPr>
            <p:ph type="subTitle" idx="1"/>
          </p:nvPr>
        </p:nvSpPr>
        <p:spPr>
          <a:xfrm>
            <a:off x="311700" y="1190525"/>
            <a:ext cx="4533900" cy="284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50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Современное музыкальное приложение может самостоятельно подбирать песни.</a:t>
            </a:r>
            <a:endParaRPr sz="1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spcBef>
                <a:spcPts val="50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ru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Один из подходов к определению рекомендаций — найти максимально похожий по музыкальным предпочтениям профиль, по которому и предсказать реакцию на какую-то песню. Разберем пример.</a:t>
            </a:r>
            <a:endParaRPr sz="1600" dirty="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424" name="Google Shape;424;p35"/>
          <p:cNvPicPr preferRelativeResize="0"/>
          <p:nvPr/>
        </p:nvPicPr>
        <p:blipFill rotWithShape="1">
          <a:blip r:embed="rId3">
            <a:alphaModFix/>
          </a:blip>
          <a:srcRect r="21123"/>
          <a:stretch/>
        </p:blipFill>
        <p:spPr>
          <a:xfrm>
            <a:off x="5464350" y="861100"/>
            <a:ext cx="3088925" cy="314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6"/>
          <p:cNvSpPr txBox="1">
            <a:spLocks noGrp="1"/>
          </p:cNvSpPr>
          <p:nvPr>
            <p:ph type="ctrTitle"/>
          </p:nvPr>
        </p:nvSpPr>
        <p:spPr>
          <a:xfrm>
            <a:off x="311700" y="445025"/>
            <a:ext cx="7984500" cy="67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 sz="2800" b="1">
                <a:solidFill>
                  <a:srgbClr val="2D3092"/>
                </a:solidFill>
                <a:latin typeface="Roboto"/>
                <a:ea typeface="Roboto"/>
                <a:cs typeface="Roboto"/>
                <a:sym typeface="Roboto"/>
              </a:rPr>
              <a:t>Рекомендация музыки</a:t>
            </a:r>
            <a:endParaRPr sz="2800" b="1">
              <a:solidFill>
                <a:srgbClr val="2D309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0" name="Google Shape;430;p36"/>
          <p:cNvSpPr txBox="1">
            <a:spLocks noGrp="1"/>
          </p:cNvSpPr>
          <p:nvPr>
            <p:ph type="subTitle" idx="1"/>
          </p:nvPr>
        </p:nvSpPr>
        <p:spPr>
          <a:xfrm>
            <a:off x="311700" y="1960000"/>
            <a:ext cx="4213200" cy="18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По горизонтали — исполнители. 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По вертикали — профили пользователей.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Понравится ли Егору исполнитель «Зая»?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ru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Объясните почему?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38" name="Google Shape;43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7325" y="1112700"/>
            <a:ext cx="3916172" cy="314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7"/>
          <p:cNvSpPr txBox="1">
            <a:spLocks noGrp="1"/>
          </p:cNvSpPr>
          <p:nvPr>
            <p:ph type="ctrTitle"/>
          </p:nvPr>
        </p:nvSpPr>
        <p:spPr>
          <a:xfrm>
            <a:off x="311700" y="445025"/>
            <a:ext cx="7984500" cy="67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 sz="2800" b="1">
                <a:solidFill>
                  <a:srgbClr val="2D3092"/>
                </a:solidFill>
                <a:latin typeface="Roboto"/>
                <a:ea typeface="Roboto"/>
                <a:cs typeface="Roboto"/>
                <a:sym typeface="Roboto"/>
              </a:rPr>
              <a:t>Рекомендация музыки</a:t>
            </a:r>
            <a:endParaRPr sz="2800" b="1">
              <a:solidFill>
                <a:srgbClr val="2D309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51" name="Google Shape;45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475" y="1158900"/>
            <a:ext cx="3913138" cy="3148651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37"/>
          <p:cNvSpPr txBox="1"/>
          <p:nvPr/>
        </p:nvSpPr>
        <p:spPr>
          <a:xfrm>
            <a:off x="4681775" y="1282875"/>
            <a:ext cx="132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Roboto"/>
                <a:ea typeface="Roboto"/>
                <a:cs typeface="Roboto"/>
                <a:sym typeface="Roboto"/>
              </a:rPr>
              <a:t>Совпадения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3" name="Google Shape;453;p37"/>
          <p:cNvSpPr txBox="1"/>
          <p:nvPr/>
        </p:nvSpPr>
        <p:spPr>
          <a:xfrm>
            <a:off x="4681775" y="1987825"/>
            <a:ext cx="13299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1">
                <a:latin typeface="Roboto"/>
                <a:ea typeface="Roboto"/>
                <a:cs typeface="Roboto"/>
                <a:sym typeface="Roboto"/>
              </a:rPr>
              <a:t>= 2</a:t>
            </a:r>
            <a:endParaRPr sz="23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4" name="Google Shape;454;p37"/>
          <p:cNvSpPr txBox="1"/>
          <p:nvPr/>
        </p:nvSpPr>
        <p:spPr>
          <a:xfrm>
            <a:off x="4681775" y="2826025"/>
            <a:ext cx="13299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1">
                <a:latin typeface="Roboto"/>
                <a:ea typeface="Roboto"/>
                <a:cs typeface="Roboto"/>
                <a:sym typeface="Roboto"/>
              </a:rPr>
              <a:t>= 1</a:t>
            </a:r>
            <a:endParaRPr sz="23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5" name="Google Shape;455;p37"/>
          <p:cNvSpPr txBox="1"/>
          <p:nvPr/>
        </p:nvSpPr>
        <p:spPr>
          <a:xfrm>
            <a:off x="4572000" y="3435625"/>
            <a:ext cx="4178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Делаем предположение, что скорее всего Егору понравится исполнитель «Зая», т. к. профиль Илона больше подходит, чем Машин.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8"/>
          <p:cNvSpPr txBox="1">
            <a:spLocks noGrp="1"/>
          </p:cNvSpPr>
          <p:nvPr>
            <p:ph type="ctrTitle"/>
          </p:nvPr>
        </p:nvSpPr>
        <p:spPr>
          <a:xfrm>
            <a:off x="311700" y="111025"/>
            <a:ext cx="79845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 sz="2800" b="1">
                <a:solidFill>
                  <a:srgbClr val="2D3092"/>
                </a:solidFill>
                <a:latin typeface="Roboto"/>
                <a:ea typeface="Roboto"/>
                <a:cs typeface="Roboto"/>
                <a:sym typeface="Roboto"/>
              </a:rPr>
              <a:t>Рекомендация музыки</a:t>
            </a:r>
            <a:endParaRPr sz="2800">
              <a:solidFill>
                <a:srgbClr val="2D3092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61" name="Google Shape;461;p38"/>
          <p:cNvSpPr txBox="1"/>
          <p:nvPr/>
        </p:nvSpPr>
        <p:spPr>
          <a:xfrm>
            <a:off x="327775" y="752550"/>
            <a:ext cx="531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Задание: определите, какие исполнители понравятся Толе.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2" name="Google Shape;46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3663" y="1208675"/>
            <a:ext cx="5068180" cy="3685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9"/>
          <p:cNvSpPr txBox="1">
            <a:spLocks noGrp="1"/>
          </p:cNvSpPr>
          <p:nvPr>
            <p:ph type="ctrTitle"/>
          </p:nvPr>
        </p:nvSpPr>
        <p:spPr>
          <a:xfrm>
            <a:off x="311700" y="111025"/>
            <a:ext cx="79845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 sz="2800" b="1">
                <a:solidFill>
                  <a:srgbClr val="2D3092"/>
                </a:solidFill>
                <a:latin typeface="Roboto"/>
                <a:ea typeface="Roboto"/>
                <a:cs typeface="Roboto"/>
                <a:sym typeface="Roboto"/>
              </a:rPr>
              <a:t>Рекомендация музыки</a:t>
            </a:r>
            <a:endParaRPr sz="2800">
              <a:solidFill>
                <a:srgbClr val="2D3092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468" name="Google Shape;46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6538" y="1129388"/>
            <a:ext cx="5175324" cy="3844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ctrTitle"/>
          </p:nvPr>
        </p:nvSpPr>
        <p:spPr>
          <a:xfrm>
            <a:off x="311700" y="445025"/>
            <a:ext cx="7984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>
                <a:solidFill>
                  <a:srgbClr val="2D3092"/>
                </a:solidFill>
                <a:latin typeface="Roboto"/>
                <a:ea typeface="Roboto"/>
                <a:cs typeface="Roboto"/>
                <a:sym typeface="Roboto"/>
              </a:rPr>
              <a:t>Посмотрим видео </a:t>
            </a:r>
            <a:endParaRPr sz="3600" b="1">
              <a:solidFill>
                <a:srgbClr val="2D309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5750" y="2237339"/>
            <a:ext cx="3767251" cy="1418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>
            <a:spLocks noGrp="1"/>
          </p:cNvSpPr>
          <p:nvPr>
            <p:ph type="subTitle" idx="1"/>
          </p:nvPr>
        </p:nvSpPr>
        <p:spPr>
          <a:xfrm>
            <a:off x="311700" y="1457275"/>
            <a:ext cx="3915600" cy="249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0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Музыка</a:t>
            </a:r>
            <a:r>
              <a:rPr lang="ru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— это эмоции, творчество и свобода. </a:t>
            </a:r>
            <a:r>
              <a:rPr lang="ru" sz="1800" b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Искусственный </a:t>
            </a:r>
            <a:r>
              <a:rPr lang="ru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интеллект </a:t>
            </a:r>
            <a:r>
              <a:rPr lang="ru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— это алгоритмы, математика и четкая структура. </a:t>
            </a:r>
            <a:endParaRPr lang="ru" sz="1800" dirty="0" smtClean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450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Что </a:t>
            </a:r>
            <a:r>
              <a:rPr lang="ru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же их связывает? Давайте узнаем!</a:t>
            </a:r>
            <a:endParaRPr sz="1800" dirty="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5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5750" y="2237339"/>
            <a:ext cx="3767251" cy="141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441" y="1410232"/>
            <a:ext cx="3867867" cy="2121354"/>
          </a:xfrm>
          <a:prstGeom prst="rect">
            <a:avLst/>
          </a:prstGeom>
        </p:spPr>
      </p:pic>
      <p:sp>
        <p:nvSpPr>
          <p:cNvPr id="17" name="Google Shape;135;p18">
            <a:hlinkClick r:id="rId5" action="ppaction://hlinkfile"/>
          </p:cNvPr>
          <p:cNvSpPr/>
          <p:nvPr/>
        </p:nvSpPr>
        <p:spPr>
          <a:xfrm rot="5400000">
            <a:off x="6451574" y="2223200"/>
            <a:ext cx="555600" cy="5865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0"/>
          <p:cNvSpPr txBox="1">
            <a:spLocks noGrp="1"/>
          </p:cNvSpPr>
          <p:nvPr>
            <p:ph type="ctrTitle"/>
          </p:nvPr>
        </p:nvSpPr>
        <p:spPr>
          <a:xfrm>
            <a:off x="311700" y="445025"/>
            <a:ext cx="8620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>
                <a:solidFill>
                  <a:srgbClr val="2D3092"/>
                </a:solidFill>
                <a:latin typeface="Roboto"/>
                <a:ea typeface="Roboto"/>
                <a:cs typeface="Roboto"/>
                <a:sym typeface="Roboto"/>
              </a:rPr>
              <a:t>Обучим робота работать с музыкой!</a:t>
            </a:r>
            <a:endParaRPr sz="2800" b="1">
              <a:solidFill>
                <a:srgbClr val="2D309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81" name="Google Shape;48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3151" y="1193250"/>
            <a:ext cx="2403799" cy="290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40"/>
          <p:cNvPicPr preferRelativeResize="0"/>
          <p:nvPr/>
        </p:nvPicPr>
        <p:blipFill rotWithShape="1">
          <a:blip r:embed="rId4">
            <a:alphaModFix/>
          </a:blip>
          <a:srcRect l="4267" t="32129" r="27880" b="7054"/>
          <a:stretch/>
        </p:blipFill>
        <p:spPr>
          <a:xfrm>
            <a:off x="311700" y="1211925"/>
            <a:ext cx="6088151" cy="3044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3" name="Google Shape;483;p40"/>
          <p:cNvGrpSpPr/>
          <p:nvPr/>
        </p:nvGrpSpPr>
        <p:grpSpPr>
          <a:xfrm>
            <a:off x="954275" y="1211925"/>
            <a:ext cx="553500" cy="553500"/>
            <a:chOff x="954275" y="1211925"/>
            <a:chExt cx="553500" cy="553500"/>
          </a:xfrm>
        </p:grpSpPr>
        <p:sp>
          <p:nvSpPr>
            <p:cNvPr id="484" name="Google Shape;484;p40"/>
            <p:cNvSpPr/>
            <p:nvPr/>
          </p:nvSpPr>
          <p:spPr>
            <a:xfrm>
              <a:off x="954275" y="1211925"/>
              <a:ext cx="553500" cy="553500"/>
            </a:xfrm>
            <a:prstGeom prst="ellipse">
              <a:avLst/>
            </a:prstGeom>
            <a:solidFill>
              <a:srgbClr val="1B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1096700" y="1398013"/>
              <a:ext cx="268640" cy="181334"/>
            </a:xfrm>
            <a:custGeom>
              <a:avLst/>
              <a:gdLst/>
              <a:ahLst/>
              <a:cxnLst/>
              <a:rect l="l" t="t" r="r" b="b"/>
              <a:pathLst>
                <a:path w="15268" h="10306" extrusionOk="0">
                  <a:moveTo>
                    <a:pt x="0" y="4580"/>
                  </a:moveTo>
                  <a:lnTo>
                    <a:pt x="6489" y="10306"/>
                  </a:lnTo>
                  <a:lnTo>
                    <a:pt x="15268" y="0"/>
                  </a:lnTo>
                </a:path>
              </a:pathLst>
            </a:cu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486" name="Google Shape;486;p40"/>
          <p:cNvGrpSpPr/>
          <p:nvPr/>
        </p:nvGrpSpPr>
        <p:grpSpPr>
          <a:xfrm>
            <a:off x="3087875" y="1211925"/>
            <a:ext cx="553500" cy="553500"/>
            <a:chOff x="954275" y="1211925"/>
            <a:chExt cx="553500" cy="553500"/>
          </a:xfrm>
        </p:grpSpPr>
        <p:sp>
          <p:nvSpPr>
            <p:cNvPr id="487" name="Google Shape;487;p40"/>
            <p:cNvSpPr/>
            <p:nvPr/>
          </p:nvSpPr>
          <p:spPr>
            <a:xfrm>
              <a:off x="954275" y="1211925"/>
              <a:ext cx="553500" cy="553500"/>
            </a:xfrm>
            <a:prstGeom prst="ellipse">
              <a:avLst/>
            </a:prstGeom>
            <a:solidFill>
              <a:srgbClr val="1B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096700" y="1398013"/>
              <a:ext cx="268640" cy="181334"/>
            </a:xfrm>
            <a:custGeom>
              <a:avLst/>
              <a:gdLst/>
              <a:ahLst/>
              <a:cxnLst/>
              <a:rect l="l" t="t" r="r" b="b"/>
              <a:pathLst>
                <a:path w="15268" h="10306" extrusionOk="0">
                  <a:moveTo>
                    <a:pt x="0" y="4580"/>
                  </a:moveTo>
                  <a:lnTo>
                    <a:pt x="6489" y="10306"/>
                  </a:lnTo>
                  <a:lnTo>
                    <a:pt x="15268" y="0"/>
                  </a:lnTo>
                </a:path>
              </a:pathLst>
            </a:cu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489" name="Google Shape;489;p40"/>
          <p:cNvGrpSpPr/>
          <p:nvPr/>
        </p:nvGrpSpPr>
        <p:grpSpPr>
          <a:xfrm>
            <a:off x="5221475" y="1211925"/>
            <a:ext cx="553500" cy="553500"/>
            <a:chOff x="954275" y="1211925"/>
            <a:chExt cx="553500" cy="553500"/>
          </a:xfrm>
        </p:grpSpPr>
        <p:sp>
          <p:nvSpPr>
            <p:cNvPr id="490" name="Google Shape;490;p40"/>
            <p:cNvSpPr/>
            <p:nvPr/>
          </p:nvSpPr>
          <p:spPr>
            <a:xfrm>
              <a:off x="954275" y="1211925"/>
              <a:ext cx="553500" cy="553500"/>
            </a:xfrm>
            <a:prstGeom prst="ellipse">
              <a:avLst/>
            </a:prstGeom>
            <a:solidFill>
              <a:srgbClr val="1BC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0"/>
            <p:cNvSpPr/>
            <p:nvPr/>
          </p:nvSpPr>
          <p:spPr>
            <a:xfrm>
              <a:off x="1096700" y="1398013"/>
              <a:ext cx="268640" cy="181334"/>
            </a:xfrm>
            <a:custGeom>
              <a:avLst/>
              <a:gdLst/>
              <a:ahLst/>
              <a:cxnLst/>
              <a:rect l="l" t="t" r="r" b="b"/>
              <a:pathLst>
                <a:path w="15268" h="10306" extrusionOk="0">
                  <a:moveTo>
                    <a:pt x="0" y="4580"/>
                  </a:moveTo>
                  <a:lnTo>
                    <a:pt x="6489" y="10306"/>
                  </a:lnTo>
                  <a:lnTo>
                    <a:pt x="15268" y="0"/>
                  </a:lnTo>
                </a:path>
              </a:pathLst>
            </a:cu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>
            <a:spLocks noGrp="1"/>
          </p:cNvSpPr>
          <p:nvPr>
            <p:ph type="subTitle" idx="1"/>
          </p:nvPr>
        </p:nvSpPr>
        <p:spPr>
          <a:xfrm>
            <a:off x="311700" y="1329299"/>
            <a:ext cx="3767400" cy="24574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Посмотрим видео ролик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8"/>
          <p:cNvSpPr txBox="1">
            <a:spLocks noGrp="1"/>
          </p:cNvSpPr>
          <p:nvPr>
            <p:ph type="ctrTitle"/>
          </p:nvPr>
        </p:nvSpPr>
        <p:spPr>
          <a:xfrm>
            <a:off x="311700" y="521225"/>
            <a:ext cx="4170923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 dirty="0">
                <a:solidFill>
                  <a:srgbClr val="2D3092"/>
                </a:solidFill>
                <a:latin typeface="Roboto"/>
                <a:ea typeface="Roboto"/>
                <a:cs typeface="Roboto"/>
                <a:sym typeface="Roboto"/>
              </a:rPr>
              <a:t>Подведем </a:t>
            </a:r>
            <a:r>
              <a:rPr lang="ru" sz="3600" b="1" dirty="0" smtClean="0">
                <a:solidFill>
                  <a:srgbClr val="2D3092"/>
                </a:solidFill>
                <a:latin typeface="Roboto"/>
                <a:ea typeface="Roboto"/>
                <a:cs typeface="Roboto"/>
                <a:sym typeface="Roboto"/>
              </a:rPr>
              <a:t>итоги</a:t>
            </a:r>
            <a:endParaRPr sz="3600" b="1" dirty="0">
              <a:solidFill>
                <a:srgbClr val="2D309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100" y="1046625"/>
            <a:ext cx="4624000" cy="2601506"/>
          </a:xfrm>
          <a:prstGeom prst="rect">
            <a:avLst/>
          </a:prstGeom>
        </p:spPr>
      </p:pic>
      <p:sp>
        <p:nvSpPr>
          <p:cNvPr id="6" name="Google Shape;135;p18">
            <a:hlinkClick r:id="rId4" action="ppaction://hlinkfile"/>
          </p:cNvPr>
          <p:cNvSpPr/>
          <p:nvPr/>
        </p:nvSpPr>
        <p:spPr>
          <a:xfrm rot="5400000">
            <a:off x="6170220" y="2054128"/>
            <a:ext cx="555600" cy="5865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707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0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 dirty="0">
                <a:solidFill>
                  <a:schemeClr val="dk1"/>
                </a:solidFill>
              </a:rPr>
              <a:t>Что больше всего вам  запомнилось из урока?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 dirty="0">
                <a:solidFill>
                  <a:schemeClr val="dk1"/>
                </a:solidFill>
              </a:rPr>
              <a:t>Что нового и полезного вы узнали?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just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r>
              <a:rPr lang="ru" dirty="0">
                <a:solidFill>
                  <a:schemeClr val="dk1"/>
                </a:solidFill>
              </a:rPr>
              <a:t>Что вы будете использовать в повседневной жизни?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519" name="Google Shape;51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3100" y="917600"/>
            <a:ext cx="4105850" cy="3500774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42"/>
          <p:cNvSpPr txBox="1">
            <a:spLocks noGrp="1"/>
          </p:cNvSpPr>
          <p:nvPr>
            <p:ph type="ctrTitle" idx="4294967295"/>
          </p:nvPr>
        </p:nvSpPr>
        <p:spPr>
          <a:xfrm>
            <a:off x="311700" y="368825"/>
            <a:ext cx="7984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>
                <a:solidFill>
                  <a:srgbClr val="2D3092"/>
                </a:solidFill>
                <a:latin typeface="Roboto"/>
                <a:ea typeface="Roboto"/>
                <a:cs typeface="Roboto"/>
                <a:sym typeface="Roboto"/>
              </a:rPr>
              <a:t>Подведем итоги</a:t>
            </a:r>
            <a:endParaRPr sz="3600" b="1">
              <a:solidFill>
                <a:srgbClr val="2D309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3"/>
          <p:cNvSpPr txBox="1">
            <a:spLocks noGrp="1"/>
          </p:cNvSpPr>
          <p:nvPr>
            <p:ph type="title"/>
          </p:nvPr>
        </p:nvSpPr>
        <p:spPr>
          <a:xfrm>
            <a:off x="536783" y="1908065"/>
            <a:ext cx="7984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5400" dirty="0" smtClean="0">
                <a:latin typeface="Roboto Black"/>
                <a:ea typeface="Roboto Black"/>
                <a:cs typeface="Roboto Black"/>
                <a:sym typeface="Roboto Black"/>
              </a:rPr>
              <a:t>Спасибо за урок!!!</a:t>
            </a:r>
            <a:endParaRPr sz="5400" dirty="0">
              <a:solidFill>
                <a:srgbClr val="2D3092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ctrTitle"/>
          </p:nvPr>
        </p:nvSpPr>
        <p:spPr>
          <a:xfrm>
            <a:off x="311700" y="445025"/>
            <a:ext cx="7984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>
                <a:solidFill>
                  <a:srgbClr val="2D3092"/>
                </a:solidFill>
                <a:latin typeface="Roboto"/>
                <a:ea typeface="Roboto"/>
                <a:cs typeface="Roboto"/>
                <a:sym typeface="Roboto"/>
              </a:rPr>
              <a:t>Ответим на вопросы</a:t>
            </a:r>
            <a:endParaRPr sz="3600" b="1">
              <a:solidFill>
                <a:srgbClr val="2D309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1"/>
          </p:nvPr>
        </p:nvSpPr>
        <p:spPr>
          <a:xfrm>
            <a:off x="311700" y="1457275"/>
            <a:ext cx="7103100" cy="249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ru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Как вы считаете, почему людям интересна музыка?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ru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Зачем люди перевели музыку в цифровое пространство?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ru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Какие области науки затрагивает цифровизация музыки? 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ru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Зачем учить искусственный интеллект работе с музыкой?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ru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Почему так важно, чтобы информационные системы умели строить рекомендации музыки в Интернете?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>
            <a:spLocks noGrp="1"/>
          </p:cNvSpPr>
          <p:nvPr>
            <p:ph type="ctrTitle"/>
          </p:nvPr>
        </p:nvSpPr>
        <p:spPr>
          <a:xfrm>
            <a:off x="311700" y="445025"/>
            <a:ext cx="8620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>
                <a:solidFill>
                  <a:srgbClr val="2D3092"/>
                </a:solidFill>
                <a:latin typeface="Roboto"/>
                <a:ea typeface="Roboto"/>
                <a:cs typeface="Roboto"/>
                <a:sym typeface="Roboto"/>
              </a:rPr>
              <a:t>Обучим робота работать с музыкой!</a:t>
            </a:r>
            <a:endParaRPr sz="2800" b="1">
              <a:solidFill>
                <a:srgbClr val="2D309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4" name="Google Shape;11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3151" y="1193250"/>
            <a:ext cx="2403799" cy="290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 rotWithShape="1">
          <a:blip r:embed="rId4">
            <a:alphaModFix/>
          </a:blip>
          <a:srcRect l="4267" t="32130" r="27880" b="40702"/>
          <a:stretch/>
        </p:blipFill>
        <p:spPr>
          <a:xfrm>
            <a:off x="311700" y="1994150"/>
            <a:ext cx="6088151" cy="135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ctrTitle"/>
          </p:nvPr>
        </p:nvSpPr>
        <p:spPr>
          <a:xfrm>
            <a:off x="311700" y="445025"/>
            <a:ext cx="7984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 sz="2800">
                <a:solidFill>
                  <a:srgbClr val="2D3092"/>
                </a:solidFill>
                <a:latin typeface="Roboto Black"/>
                <a:ea typeface="Roboto Black"/>
                <a:cs typeface="Roboto Black"/>
                <a:sym typeface="Roboto Black"/>
              </a:rPr>
              <a:t>Оцифровка звуковой волны</a:t>
            </a:r>
            <a:endParaRPr sz="3600" b="1">
              <a:solidFill>
                <a:srgbClr val="2D309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1" name="Google Shape;121;p18"/>
          <p:cNvSpPr txBox="1">
            <a:spLocks noGrp="1"/>
          </p:cNvSpPr>
          <p:nvPr>
            <p:ph type="subTitle" idx="1"/>
          </p:nvPr>
        </p:nvSpPr>
        <p:spPr>
          <a:xfrm>
            <a:off x="311700" y="1170125"/>
            <a:ext cx="4936800" cy="312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Звук — это волна (аналоговый звуковой сигнал).</a:t>
            </a:r>
            <a:endParaRPr sz="1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Оцифровка — это описание звуковой волны в виде последовательности чисел.</a:t>
            </a:r>
            <a:endParaRPr sz="1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Оцифровка роботом (компьютером) звуковой волны проводится в два этапа:</a:t>
            </a:r>
            <a:endParaRPr sz="1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3092"/>
              </a:buClr>
              <a:buSzPts val="1600"/>
              <a:buFont typeface="Roboto"/>
              <a:buAutoNum type="arabicPeriod"/>
            </a:pPr>
            <a:r>
              <a:rPr lang="ru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Разбить звуковую волну на одинаковые участки.</a:t>
            </a:r>
            <a:endParaRPr sz="1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3092"/>
              </a:buClr>
              <a:buSzPts val="1600"/>
              <a:buFont typeface="Roboto"/>
              <a:buAutoNum type="arabicPeriod"/>
            </a:pPr>
            <a:r>
              <a:rPr lang="ru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Записать уровень (высоту) волны на каждом участке. </a:t>
            </a:r>
            <a:endParaRPr sz="1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9" name="Google Shape;12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3800" y="1454750"/>
            <a:ext cx="3501601" cy="238640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8"/>
          <p:cNvSpPr txBox="1"/>
          <p:nvPr/>
        </p:nvSpPr>
        <p:spPr>
          <a:xfrm>
            <a:off x="5490750" y="2755350"/>
            <a:ext cx="47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10</a:t>
            </a:r>
            <a:endParaRPr/>
          </a:p>
        </p:txBody>
      </p:sp>
      <p:sp>
        <p:nvSpPr>
          <p:cNvPr id="131" name="Google Shape;131;p18"/>
          <p:cNvSpPr txBox="1"/>
          <p:nvPr/>
        </p:nvSpPr>
        <p:spPr>
          <a:xfrm>
            <a:off x="6135650" y="3060150"/>
            <a:ext cx="47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4</a:t>
            </a:r>
            <a:endParaRPr/>
          </a:p>
        </p:txBody>
      </p:sp>
      <p:sp>
        <p:nvSpPr>
          <p:cNvPr id="132" name="Google Shape;132;p18"/>
          <p:cNvSpPr txBox="1"/>
          <p:nvPr/>
        </p:nvSpPr>
        <p:spPr>
          <a:xfrm>
            <a:off x="6708325" y="2371650"/>
            <a:ext cx="47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17</a:t>
            </a:r>
            <a:endParaRPr/>
          </a:p>
        </p:txBody>
      </p:sp>
      <p:sp>
        <p:nvSpPr>
          <p:cNvPr id="133" name="Google Shape;133;p18"/>
          <p:cNvSpPr txBox="1"/>
          <p:nvPr/>
        </p:nvSpPr>
        <p:spPr>
          <a:xfrm>
            <a:off x="8442300" y="2118225"/>
            <a:ext cx="47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24</a:t>
            </a:r>
            <a:endParaRPr/>
          </a:p>
        </p:txBody>
      </p:sp>
      <p:sp>
        <p:nvSpPr>
          <p:cNvPr id="134" name="Google Shape;134;p18"/>
          <p:cNvSpPr txBox="1"/>
          <p:nvPr/>
        </p:nvSpPr>
        <p:spPr>
          <a:xfrm>
            <a:off x="7271350" y="2594150"/>
            <a:ext cx="47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15</a:t>
            </a:r>
            <a:endParaRPr/>
          </a:p>
        </p:txBody>
      </p:sp>
      <p:sp>
        <p:nvSpPr>
          <p:cNvPr id="135" name="Google Shape;135;p18"/>
          <p:cNvSpPr txBox="1"/>
          <p:nvPr/>
        </p:nvSpPr>
        <p:spPr>
          <a:xfrm>
            <a:off x="7880950" y="2898950"/>
            <a:ext cx="47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6</a:t>
            </a:r>
            <a:endParaRPr/>
          </a:p>
        </p:txBody>
      </p:sp>
      <p:cxnSp>
        <p:nvCxnSpPr>
          <p:cNvPr id="136" name="Google Shape;136;p18"/>
          <p:cNvCxnSpPr/>
          <p:nvPr/>
        </p:nvCxnSpPr>
        <p:spPr>
          <a:xfrm rot="10800000">
            <a:off x="5267550" y="1393275"/>
            <a:ext cx="0" cy="273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7" name="Google Shape;137;p18"/>
          <p:cNvCxnSpPr/>
          <p:nvPr/>
        </p:nvCxnSpPr>
        <p:spPr>
          <a:xfrm>
            <a:off x="5124425" y="3960075"/>
            <a:ext cx="388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17500"/>
            <a:ext cx="9144000" cy="54609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" name="Google Shape;143;p19"/>
          <p:cNvCxnSpPr/>
          <p:nvPr/>
        </p:nvCxnSpPr>
        <p:spPr>
          <a:xfrm rot="10800000">
            <a:off x="1240550" y="3922100"/>
            <a:ext cx="0" cy="982800"/>
          </a:xfrm>
          <a:prstGeom prst="straightConnector1">
            <a:avLst/>
          </a:prstGeom>
          <a:noFill/>
          <a:ln w="28575" cap="flat" cmpd="sng">
            <a:solidFill>
              <a:srgbClr val="E871AE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44" name="Google Shape;144;p19"/>
          <p:cNvSpPr txBox="1"/>
          <p:nvPr/>
        </p:nvSpPr>
        <p:spPr>
          <a:xfrm>
            <a:off x="323425" y="522475"/>
            <a:ext cx="798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Задание: определите высоту волны (ее уровень) на каждом промежутке.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19"/>
          <p:cNvSpPr txBox="1">
            <a:spLocks noGrp="1"/>
          </p:cNvSpPr>
          <p:nvPr>
            <p:ph type="ctrTitle"/>
          </p:nvPr>
        </p:nvSpPr>
        <p:spPr>
          <a:xfrm>
            <a:off x="275450" y="-70150"/>
            <a:ext cx="79845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 sz="2800">
                <a:solidFill>
                  <a:srgbClr val="2D3092"/>
                </a:solidFill>
                <a:latin typeface="Roboto Black"/>
                <a:ea typeface="Roboto Black"/>
                <a:cs typeface="Roboto Black"/>
                <a:sym typeface="Roboto Black"/>
              </a:rPr>
              <a:t>Оцифровка звуковой волны</a:t>
            </a:r>
            <a:endParaRPr sz="2800">
              <a:solidFill>
                <a:srgbClr val="2D3092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46" name="Google Shape;146;p19"/>
          <p:cNvSpPr txBox="1"/>
          <p:nvPr/>
        </p:nvSpPr>
        <p:spPr>
          <a:xfrm>
            <a:off x="744350" y="566850"/>
            <a:ext cx="9924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0" b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10000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" name="Google Shape;147;p19"/>
          <p:cNvSpPr txBox="1"/>
          <p:nvPr/>
        </p:nvSpPr>
        <p:spPr>
          <a:xfrm>
            <a:off x="2039750" y="566850"/>
            <a:ext cx="9924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0" b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10000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19"/>
          <p:cNvSpPr txBox="1"/>
          <p:nvPr/>
        </p:nvSpPr>
        <p:spPr>
          <a:xfrm>
            <a:off x="3411350" y="566850"/>
            <a:ext cx="9924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0" b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sz="10000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9" name="Google Shape;149;p19"/>
          <p:cNvSpPr txBox="1"/>
          <p:nvPr/>
        </p:nvSpPr>
        <p:spPr>
          <a:xfrm>
            <a:off x="4706750" y="566850"/>
            <a:ext cx="9924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0" b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endParaRPr sz="10000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0" name="Google Shape;150;p19"/>
          <p:cNvSpPr txBox="1"/>
          <p:nvPr/>
        </p:nvSpPr>
        <p:spPr>
          <a:xfrm>
            <a:off x="6002150" y="566850"/>
            <a:ext cx="9924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0" b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endParaRPr sz="10000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1" name="Google Shape;151;p19"/>
          <p:cNvSpPr txBox="1"/>
          <p:nvPr/>
        </p:nvSpPr>
        <p:spPr>
          <a:xfrm>
            <a:off x="7373750" y="566850"/>
            <a:ext cx="9924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0" b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6</a:t>
            </a:r>
            <a:endParaRPr sz="10000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17500"/>
            <a:ext cx="9144000" cy="5460998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0"/>
          <p:cNvSpPr txBox="1">
            <a:spLocks noGrp="1"/>
          </p:cNvSpPr>
          <p:nvPr>
            <p:ph type="ctrTitle"/>
          </p:nvPr>
        </p:nvSpPr>
        <p:spPr>
          <a:xfrm>
            <a:off x="275450" y="-70150"/>
            <a:ext cx="79845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 sz="2800">
                <a:solidFill>
                  <a:srgbClr val="2D3092"/>
                </a:solidFill>
                <a:latin typeface="Roboto Black"/>
                <a:ea typeface="Roboto Black"/>
                <a:cs typeface="Roboto Black"/>
                <a:sym typeface="Roboto Black"/>
              </a:rPr>
              <a:t>Оцифровка звуковой волны</a:t>
            </a:r>
            <a:endParaRPr sz="2800">
              <a:solidFill>
                <a:srgbClr val="2D3092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58" name="Google Shape;158;p20"/>
          <p:cNvSpPr txBox="1"/>
          <p:nvPr/>
        </p:nvSpPr>
        <p:spPr>
          <a:xfrm>
            <a:off x="744350" y="566850"/>
            <a:ext cx="9924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0" b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10000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9" name="Google Shape;159;p20"/>
          <p:cNvSpPr txBox="1"/>
          <p:nvPr/>
        </p:nvSpPr>
        <p:spPr>
          <a:xfrm>
            <a:off x="2039750" y="566850"/>
            <a:ext cx="9924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0" b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10000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" name="Google Shape;160;p20"/>
          <p:cNvSpPr txBox="1"/>
          <p:nvPr/>
        </p:nvSpPr>
        <p:spPr>
          <a:xfrm>
            <a:off x="3411350" y="566850"/>
            <a:ext cx="9924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0" b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sz="10000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Google Shape;161;p20"/>
          <p:cNvSpPr txBox="1"/>
          <p:nvPr/>
        </p:nvSpPr>
        <p:spPr>
          <a:xfrm>
            <a:off x="4706750" y="566850"/>
            <a:ext cx="9924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0" b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endParaRPr sz="10000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2" name="Google Shape;162;p20"/>
          <p:cNvSpPr txBox="1"/>
          <p:nvPr/>
        </p:nvSpPr>
        <p:spPr>
          <a:xfrm>
            <a:off x="6002150" y="566850"/>
            <a:ext cx="9924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0" b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endParaRPr sz="10000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" name="Google Shape;163;p20"/>
          <p:cNvSpPr txBox="1"/>
          <p:nvPr/>
        </p:nvSpPr>
        <p:spPr>
          <a:xfrm>
            <a:off x="7373750" y="566850"/>
            <a:ext cx="9924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0" b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6</a:t>
            </a:r>
            <a:endParaRPr sz="10000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4" name="Google Shape;164;p20"/>
          <p:cNvSpPr txBox="1"/>
          <p:nvPr/>
        </p:nvSpPr>
        <p:spPr>
          <a:xfrm>
            <a:off x="1016300" y="3234975"/>
            <a:ext cx="44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11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5" name="Google Shape;165;p20"/>
          <p:cNvSpPr txBox="1"/>
          <p:nvPr/>
        </p:nvSpPr>
        <p:spPr>
          <a:xfrm>
            <a:off x="2435625" y="3406875"/>
            <a:ext cx="38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10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6" name="Google Shape;166;p20"/>
          <p:cNvSpPr txBox="1"/>
          <p:nvPr/>
        </p:nvSpPr>
        <p:spPr>
          <a:xfrm>
            <a:off x="3752225" y="2519250"/>
            <a:ext cx="38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17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5068825" y="2890150"/>
            <a:ext cx="38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14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" name="Google Shape;168;p20"/>
          <p:cNvSpPr txBox="1"/>
          <p:nvPr/>
        </p:nvSpPr>
        <p:spPr>
          <a:xfrm>
            <a:off x="6375900" y="3635175"/>
            <a:ext cx="38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8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9" name="Google Shape;169;p20"/>
          <p:cNvSpPr txBox="1"/>
          <p:nvPr/>
        </p:nvSpPr>
        <p:spPr>
          <a:xfrm>
            <a:off x="7740050" y="1984050"/>
            <a:ext cx="38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21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0" name="Google Shape;170;p20"/>
          <p:cNvSpPr txBox="1"/>
          <p:nvPr/>
        </p:nvSpPr>
        <p:spPr>
          <a:xfrm>
            <a:off x="275450" y="1915400"/>
            <a:ext cx="6719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Есть много алгоритмов определения каждого уровня, но самый простой — по наивысшей точке промежутка (диапазона).</a:t>
            </a:r>
            <a:endParaRPr sz="1300" i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1" name="Google Shape;171;p20"/>
          <p:cNvSpPr/>
          <p:nvPr/>
        </p:nvSpPr>
        <p:spPr>
          <a:xfrm>
            <a:off x="1107000" y="3588050"/>
            <a:ext cx="171900" cy="171900"/>
          </a:xfrm>
          <a:prstGeom prst="ellipse">
            <a:avLst/>
          </a:prstGeom>
          <a:solidFill>
            <a:srgbClr val="1BC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0"/>
          <p:cNvSpPr/>
          <p:nvPr/>
        </p:nvSpPr>
        <p:spPr>
          <a:xfrm>
            <a:off x="3183525" y="3730875"/>
            <a:ext cx="171900" cy="171900"/>
          </a:xfrm>
          <a:prstGeom prst="ellipse">
            <a:avLst/>
          </a:prstGeom>
          <a:solidFill>
            <a:srgbClr val="1BC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0"/>
          <p:cNvSpPr/>
          <p:nvPr/>
        </p:nvSpPr>
        <p:spPr>
          <a:xfrm>
            <a:off x="3860975" y="2833900"/>
            <a:ext cx="171900" cy="171900"/>
          </a:xfrm>
          <a:prstGeom prst="ellipse">
            <a:avLst/>
          </a:prstGeom>
          <a:solidFill>
            <a:srgbClr val="1BC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0"/>
          <p:cNvSpPr/>
          <p:nvPr/>
        </p:nvSpPr>
        <p:spPr>
          <a:xfrm>
            <a:off x="5177575" y="3234975"/>
            <a:ext cx="171900" cy="171900"/>
          </a:xfrm>
          <a:prstGeom prst="ellipse">
            <a:avLst/>
          </a:prstGeom>
          <a:solidFill>
            <a:srgbClr val="1BC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0"/>
          <p:cNvSpPr/>
          <p:nvPr/>
        </p:nvSpPr>
        <p:spPr>
          <a:xfrm>
            <a:off x="6436225" y="3979025"/>
            <a:ext cx="171900" cy="171900"/>
          </a:xfrm>
          <a:prstGeom prst="ellipse">
            <a:avLst/>
          </a:prstGeom>
          <a:solidFill>
            <a:srgbClr val="1BC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0"/>
          <p:cNvSpPr/>
          <p:nvPr/>
        </p:nvSpPr>
        <p:spPr>
          <a:xfrm>
            <a:off x="7848800" y="2327050"/>
            <a:ext cx="171900" cy="171900"/>
          </a:xfrm>
          <a:prstGeom prst="ellipse">
            <a:avLst/>
          </a:prstGeom>
          <a:solidFill>
            <a:srgbClr val="1BC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17500"/>
            <a:ext cx="9144000" cy="5460998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1"/>
          <p:cNvSpPr txBox="1"/>
          <p:nvPr/>
        </p:nvSpPr>
        <p:spPr>
          <a:xfrm>
            <a:off x="897425" y="3234975"/>
            <a:ext cx="85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1011</a:t>
            </a:r>
            <a:r>
              <a:rPr lang="ru" baseline="-25000">
                <a:latin typeface="Roboto"/>
                <a:ea typeface="Roboto"/>
                <a:cs typeface="Roboto"/>
                <a:sym typeface="Roboto"/>
              </a:rPr>
              <a:t>2</a:t>
            </a:r>
            <a:endParaRPr baseline="-25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" name="Google Shape;183;p21"/>
          <p:cNvSpPr txBox="1"/>
          <p:nvPr/>
        </p:nvSpPr>
        <p:spPr>
          <a:xfrm>
            <a:off x="2292200" y="3350350"/>
            <a:ext cx="73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1010</a:t>
            </a:r>
            <a:r>
              <a:rPr lang="ru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4" name="Google Shape;184;p21"/>
          <p:cNvSpPr txBox="1"/>
          <p:nvPr/>
        </p:nvSpPr>
        <p:spPr>
          <a:xfrm>
            <a:off x="3545150" y="2479425"/>
            <a:ext cx="85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10001</a:t>
            </a:r>
            <a:r>
              <a:rPr lang="ru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5" name="Google Shape;185;p21"/>
          <p:cNvSpPr txBox="1"/>
          <p:nvPr/>
        </p:nvSpPr>
        <p:spPr>
          <a:xfrm>
            <a:off x="4959350" y="2890300"/>
            <a:ext cx="73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1110</a:t>
            </a:r>
            <a:r>
              <a:rPr lang="ru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" name="Google Shape;186;p21"/>
          <p:cNvSpPr txBox="1"/>
          <p:nvPr/>
        </p:nvSpPr>
        <p:spPr>
          <a:xfrm>
            <a:off x="6204425" y="3635175"/>
            <a:ext cx="73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1000</a:t>
            </a:r>
            <a:r>
              <a:rPr lang="ru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" name="Google Shape;187;p21"/>
          <p:cNvSpPr txBox="1"/>
          <p:nvPr/>
        </p:nvSpPr>
        <p:spPr>
          <a:xfrm>
            <a:off x="7566100" y="1955550"/>
            <a:ext cx="85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10101</a:t>
            </a:r>
            <a:r>
              <a:rPr lang="ru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8" name="Google Shape;188;p21"/>
          <p:cNvSpPr txBox="1">
            <a:spLocks noGrp="1"/>
          </p:cNvSpPr>
          <p:nvPr>
            <p:ph type="subTitle" idx="1"/>
          </p:nvPr>
        </p:nvSpPr>
        <p:spPr>
          <a:xfrm>
            <a:off x="269250" y="1835200"/>
            <a:ext cx="6756300" cy="11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" sz="130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Полученный результат переводим в понятный для компьютера вид.</a:t>
            </a:r>
            <a:endParaRPr sz="1300" i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89;p21"/>
          <p:cNvSpPr txBox="1">
            <a:spLocks noGrp="1"/>
          </p:cNvSpPr>
          <p:nvPr>
            <p:ph type="ctrTitle"/>
          </p:nvPr>
        </p:nvSpPr>
        <p:spPr>
          <a:xfrm>
            <a:off x="275450" y="-70150"/>
            <a:ext cx="79845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 sz="2800">
                <a:solidFill>
                  <a:srgbClr val="2D3092"/>
                </a:solidFill>
                <a:latin typeface="Roboto Black"/>
                <a:ea typeface="Roboto Black"/>
                <a:cs typeface="Roboto Black"/>
                <a:sym typeface="Roboto Black"/>
              </a:rPr>
              <a:t>Оцифровка звуковой волны</a:t>
            </a:r>
            <a:endParaRPr sz="2800">
              <a:solidFill>
                <a:srgbClr val="2D3092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90" name="Google Shape;190;p21"/>
          <p:cNvSpPr txBox="1"/>
          <p:nvPr/>
        </p:nvSpPr>
        <p:spPr>
          <a:xfrm>
            <a:off x="744350" y="566850"/>
            <a:ext cx="9924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0" b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10000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1" name="Google Shape;191;p21"/>
          <p:cNvSpPr txBox="1"/>
          <p:nvPr/>
        </p:nvSpPr>
        <p:spPr>
          <a:xfrm>
            <a:off x="2039750" y="566850"/>
            <a:ext cx="9924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0" b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10000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2" name="Google Shape;192;p21"/>
          <p:cNvSpPr txBox="1"/>
          <p:nvPr/>
        </p:nvSpPr>
        <p:spPr>
          <a:xfrm>
            <a:off x="3411350" y="566850"/>
            <a:ext cx="9924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0" b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sz="10000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" name="Google Shape;193;p21"/>
          <p:cNvSpPr txBox="1"/>
          <p:nvPr/>
        </p:nvSpPr>
        <p:spPr>
          <a:xfrm>
            <a:off x="4706750" y="566850"/>
            <a:ext cx="9924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0" b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endParaRPr sz="10000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4" name="Google Shape;194;p21"/>
          <p:cNvSpPr txBox="1"/>
          <p:nvPr/>
        </p:nvSpPr>
        <p:spPr>
          <a:xfrm>
            <a:off x="6002150" y="566850"/>
            <a:ext cx="9924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0" b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endParaRPr sz="10000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5" name="Google Shape;195;p21"/>
          <p:cNvSpPr txBox="1"/>
          <p:nvPr/>
        </p:nvSpPr>
        <p:spPr>
          <a:xfrm>
            <a:off x="7373750" y="566850"/>
            <a:ext cx="9924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0" b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6</a:t>
            </a:r>
            <a:endParaRPr sz="10000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626</Words>
  <Application>Microsoft Office PowerPoint</Application>
  <PresentationFormat>Экран (16:9)</PresentationFormat>
  <Paragraphs>152</Paragraphs>
  <Slides>33</Slides>
  <Notes>31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</vt:lpstr>
      <vt:lpstr>Montserrat</vt:lpstr>
      <vt:lpstr>Roboto</vt:lpstr>
      <vt:lpstr>Roboto Medium</vt:lpstr>
      <vt:lpstr>Roboto Black</vt:lpstr>
      <vt:lpstr>Simple Light</vt:lpstr>
      <vt:lpstr>Презентация PowerPoint</vt:lpstr>
      <vt:lpstr>Сегодня на уроке узнаем:</vt:lpstr>
      <vt:lpstr>Посмотрим видео </vt:lpstr>
      <vt:lpstr>Ответим на вопросы</vt:lpstr>
      <vt:lpstr>Обучим робота работать с музыкой!</vt:lpstr>
      <vt:lpstr>Оцифровка звуковой волны</vt:lpstr>
      <vt:lpstr>Оцифровка звуковой волны</vt:lpstr>
      <vt:lpstr>Оцифровка звуковой волны</vt:lpstr>
      <vt:lpstr>Оцифровка звуковой волны</vt:lpstr>
      <vt:lpstr>Оцифровка звуковой волны</vt:lpstr>
      <vt:lpstr>Обучим робота работать с музыкой!</vt:lpstr>
      <vt:lpstr>Распознавание музыки</vt:lpstr>
      <vt:lpstr>Презентация PowerPoint</vt:lpstr>
      <vt:lpstr>Распознавание музыки</vt:lpstr>
      <vt:lpstr>Распознавание музыки</vt:lpstr>
      <vt:lpstr>        Фортепиано                             Ксилофон</vt:lpstr>
      <vt:lpstr>Распознавание музыки</vt:lpstr>
      <vt:lpstr>Распознавание музыки</vt:lpstr>
      <vt:lpstr>Распознавание музыки</vt:lpstr>
      <vt:lpstr>Распознавание музыки</vt:lpstr>
      <vt:lpstr>Распознавание музыки</vt:lpstr>
      <vt:lpstr>Распознавание музыки</vt:lpstr>
      <vt:lpstr>Распознавание музыки</vt:lpstr>
      <vt:lpstr>Обучим робота работать с музыкой!</vt:lpstr>
      <vt:lpstr>Рекомендация музыки</vt:lpstr>
      <vt:lpstr>Рекомендация музыки</vt:lpstr>
      <vt:lpstr>Рекомендация музыки</vt:lpstr>
      <vt:lpstr>Рекомендация музыки</vt:lpstr>
      <vt:lpstr>Рекомендация музыки</vt:lpstr>
      <vt:lpstr>Обучим робота работать с музыкой!</vt:lpstr>
      <vt:lpstr>Подведем итоги</vt:lpstr>
      <vt:lpstr>Подведем итоги</vt:lpstr>
      <vt:lpstr>Спасибо за урок!!!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Lisena</dc:creator>
  <cp:lastModifiedBy>Пользователь</cp:lastModifiedBy>
  <cp:revision>16</cp:revision>
  <dcterms:modified xsi:type="dcterms:W3CDTF">2022-03-04T10:23:08Z</dcterms:modified>
</cp:coreProperties>
</file>